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2" r:id="rId1"/>
  </p:sldMasterIdLst>
  <p:notesMasterIdLst>
    <p:notesMasterId r:id="rId18"/>
  </p:notesMasterIdLst>
  <p:sldIdLst>
    <p:sldId id="256" r:id="rId2"/>
    <p:sldId id="289" r:id="rId3"/>
    <p:sldId id="290" r:id="rId4"/>
    <p:sldId id="291" r:id="rId5"/>
    <p:sldId id="292" r:id="rId6"/>
    <p:sldId id="293" r:id="rId7"/>
    <p:sldId id="294" r:id="rId8"/>
    <p:sldId id="295" r:id="rId9"/>
    <p:sldId id="303" r:id="rId10"/>
    <p:sldId id="296" r:id="rId11"/>
    <p:sldId id="297" r:id="rId12"/>
    <p:sldId id="298" r:id="rId13"/>
    <p:sldId id="309" r:id="rId14"/>
    <p:sldId id="306" r:id="rId15"/>
    <p:sldId id="308" r:id="rId16"/>
    <p:sldId id="300"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1644" y="-6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2024</c:v>
                </c:pt>
              </c:strCache>
            </c:strRef>
          </c:tx>
          <c:invertIfNegative val="0"/>
          <c:cat>
            <c:strRef>
              <c:f>Лист1!$A$2:$A$5</c:f>
              <c:strCache>
                <c:ptCount val="4"/>
                <c:pt idx="0">
                  <c:v>доходы</c:v>
                </c:pt>
                <c:pt idx="1">
                  <c:v>собственные</c:v>
                </c:pt>
                <c:pt idx="2">
                  <c:v>безвозмездные</c:v>
                </c:pt>
                <c:pt idx="3">
                  <c:v>расходы</c:v>
                </c:pt>
              </c:strCache>
            </c:strRef>
          </c:cat>
          <c:val>
            <c:numRef>
              <c:f>Лист1!$B$2:$B$5</c:f>
              <c:numCache>
                <c:formatCode>General</c:formatCode>
                <c:ptCount val="4"/>
                <c:pt idx="0">
                  <c:v>5477.4</c:v>
                </c:pt>
                <c:pt idx="1">
                  <c:v>662</c:v>
                </c:pt>
                <c:pt idx="2">
                  <c:v>4815.3</c:v>
                </c:pt>
                <c:pt idx="3">
                  <c:v>5477.4</c:v>
                </c:pt>
              </c:numCache>
            </c:numRef>
          </c:val>
        </c:ser>
        <c:ser>
          <c:idx val="1"/>
          <c:order val="1"/>
          <c:tx>
            <c:strRef>
              <c:f>Лист1!$C$1</c:f>
              <c:strCache>
                <c:ptCount val="1"/>
                <c:pt idx="0">
                  <c:v>2025</c:v>
                </c:pt>
              </c:strCache>
            </c:strRef>
          </c:tx>
          <c:invertIfNegative val="0"/>
          <c:cat>
            <c:strRef>
              <c:f>Лист1!$A$2:$A$5</c:f>
              <c:strCache>
                <c:ptCount val="4"/>
                <c:pt idx="0">
                  <c:v>доходы</c:v>
                </c:pt>
                <c:pt idx="1">
                  <c:v>собственные</c:v>
                </c:pt>
                <c:pt idx="2">
                  <c:v>безвозмездные</c:v>
                </c:pt>
                <c:pt idx="3">
                  <c:v>расходы</c:v>
                </c:pt>
              </c:strCache>
            </c:strRef>
          </c:cat>
          <c:val>
            <c:numRef>
              <c:f>Лист1!$C$2:$C$5</c:f>
              <c:numCache>
                <c:formatCode>General</c:formatCode>
                <c:ptCount val="4"/>
                <c:pt idx="0">
                  <c:v>5494.3</c:v>
                </c:pt>
                <c:pt idx="1">
                  <c:v>680</c:v>
                </c:pt>
                <c:pt idx="2">
                  <c:v>4814.3</c:v>
                </c:pt>
                <c:pt idx="3">
                  <c:v>5494.3</c:v>
                </c:pt>
              </c:numCache>
            </c:numRef>
          </c:val>
        </c:ser>
        <c:ser>
          <c:idx val="2"/>
          <c:order val="2"/>
          <c:tx>
            <c:strRef>
              <c:f>Лист1!$D$1</c:f>
              <c:strCache>
                <c:ptCount val="1"/>
                <c:pt idx="0">
                  <c:v>2026</c:v>
                </c:pt>
              </c:strCache>
            </c:strRef>
          </c:tx>
          <c:invertIfNegative val="0"/>
          <c:cat>
            <c:strRef>
              <c:f>Лист1!$A$2:$A$5</c:f>
              <c:strCache>
                <c:ptCount val="4"/>
                <c:pt idx="0">
                  <c:v>доходы</c:v>
                </c:pt>
                <c:pt idx="1">
                  <c:v>собственные</c:v>
                </c:pt>
                <c:pt idx="2">
                  <c:v>безвозмездные</c:v>
                </c:pt>
                <c:pt idx="3">
                  <c:v>расходы</c:v>
                </c:pt>
              </c:strCache>
            </c:strRef>
          </c:cat>
          <c:val>
            <c:numRef>
              <c:f>Лист1!$D$2:$D$5</c:f>
              <c:numCache>
                <c:formatCode>General</c:formatCode>
                <c:ptCount val="4"/>
                <c:pt idx="0">
                  <c:v>5103.3</c:v>
                </c:pt>
                <c:pt idx="1">
                  <c:v>699</c:v>
                </c:pt>
                <c:pt idx="2">
                  <c:v>4404.3</c:v>
                </c:pt>
                <c:pt idx="3">
                  <c:v>5103.3</c:v>
                </c:pt>
              </c:numCache>
            </c:numRef>
          </c:val>
        </c:ser>
        <c:dLbls>
          <c:showLegendKey val="0"/>
          <c:showVal val="0"/>
          <c:showCatName val="0"/>
          <c:showSerName val="0"/>
          <c:showPercent val="0"/>
          <c:showBubbleSize val="0"/>
        </c:dLbls>
        <c:gapWidth val="150"/>
        <c:shape val="box"/>
        <c:axId val="54913280"/>
        <c:axId val="55713792"/>
        <c:axId val="0"/>
      </c:bar3DChart>
      <c:catAx>
        <c:axId val="54913280"/>
        <c:scaling>
          <c:orientation val="minMax"/>
        </c:scaling>
        <c:delete val="0"/>
        <c:axPos val="b"/>
        <c:majorTickMark val="out"/>
        <c:minorTickMark val="none"/>
        <c:tickLblPos val="nextTo"/>
        <c:crossAx val="55713792"/>
        <c:crosses val="autoZero"/>
        <c:auto val="1"/>
        <c:lblAlgn val="ctr"/>
        <c:lblOffset val="100"/>
        <c:noMultiLvlLbl val="0"/>
      </c:catAx>
      <c:valAx>
        <c:axId val="55713792"/>
        <c:scaling>
          <c:orientation val="minMax"/>
        </c:scaling>
        <c:delete val="0"/>
        <c:axPos val="l"/>
        <c:majorGridlines/>
        <c:numFmt formatCode="General" sourceLinked="1"/>
        <c:majorTickMark val="out"/>
        <c:minorTickMark val="none"/>
        <c:tickLblPos val="nextTo"/>
        <c:crossAx val="549132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4956331511918182E-2"/>
          <c:y val="0.16562499999999997"/>
          <c:w val="0.51221473072495116"/>
          <c:h val="0.7593750000000008"/>
        </c:manualLayout>
      </c:layout>
      <c:pie3DChart>
        <c:varyColors val="1"/>
        <c:ser>
          <c:idx val="0"/>
          <c:order val="0"/>
          <c:tx>
            <c:strRef>
              <c:f>Лист1!$B$1</c:f>
              <c:strCache>
                <c:ptCount val="1"/>
                <c:pt idx="0">
                  <c:v>Столбец1</c:v>
                </c:pt>
              </c:strCache>
            </c:strRef>
          </c:tx>
          <c:explosion val="25"/>
          <c:cat>
            <c:strRef>
              <c:f>Лист1!$A$2:$A$7</c:f>
              <c:strCache>
                <c:ptCount val="5"/>
                <c:pt idx="0">
                  <c:v>Налог на доходы физических лиц -23,4%</c:v>
                </c:pt>
                <c:pt idx="1">
                  <c:v>Неналоговые доходы - 9,7%</c:v>
                </c:pt>
                <c:pt idx="2">
                  <c:v>Единый сельскохозяйственный налог - 1,4 %</c:v>
                </c:pt>
                <c:pt idx="3">
                  <c:v>Земельный налог -42,9%</c:v>
                </c:pt>
                <c:pt idx="4">
                  <c:v>Налог на имущество физических лиц - 22,6%</c:v>
                </c:pt>
              </c:strCache>
            </c:strRef>
          </c:cat>
          <c:val>
            <c:numRef>
              <c:f>Лист1!$B$2:$B$7</c:f>
              <c:numCache>
                <c:formatCode>General</c:formatCode>
                <c:ptCount val="6"/>
                <c:pt idx="0">
                  <c:v>23.4</c:v>
                </c:pt>
                <c:pt idx="1">
                  <c:v>9.6999999999999993</c:v>
                </c:pt>
                <c:pt idx="2">
                  <c:v>1.4</c:v>
                </c:pt>
                <c:pt idx="3">
                  <c:v>42.9</c:v>
                </c:pt>
                <c:pt idx="4">
                  <c:v>22.6</c:v>
                </c:pt>
              </c:numCache>
            </c:numRef>
          </c:val>
        </c:ser>
        <c:dLbls>
          <c:showLegendKey val="0"/>
          <c:showVal val="0"/>
          <c:showCatName val="0"/>
          <c:showSerName val="0"/>
          <c:showPercent val="0"/>
          <c:showBubbleSize val="0"/>
          <c:showLeaderLines val="1"/>
        </c:dLbls>
      </c:pie3DChart>
    </c:plotArea>
    <c:legend>
      <c:legendPos val="r"/>
      <c:legendEntry>
        <c:idx val="5"/>
        <c:delete val="1"/>
      </c:legendEntry>
      <c:layout>
        <c:manualLayout>
          <c:xMode val="edge"/>
          <c:yMode val="edge"/>
          <c:x val="0.56672035000411003"/>
          <c:y val="0"/>
          <c:w val="0.43155123264094286"/>
          <c:h val="1"/>
        </c:manualLayout>
      </c:layout>
      <c:overlay val="0"/>
    </c:legend>
    <c:plotVisOnly val="1"/>
    <c:dispBlanksAs val="zero"/>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889041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8d1d11c1ec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8d1d11c1ec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3852" y="8684826"/>
            <a:ext cx="2972547" cy="457711"/>
          </a:xfrm>
          <a:prstGeom prst="rect">
            <a:avLst/>
          </a:prstGeom>
        </p:spPr>
        <p:txBody>
          <a:bodyPr/>
          <a:lstStyle/>
          <a:p>
            <a:pPr>
              <a:defRPr/>
            </a:pPr>
            <a:fld id="{DD658E95-D1F9-4C55-9A25-105ABD77237C}" type="slidenum">
              <a:rPr lang="ru-RU" smtClean="0"/>
              <a:pPr>
                <a:defRPr/>
              </a:pPr>
              <a:t>3</a:t>
            </a:fld>
            <a:endParaRPr lang="ru-RU" dirty="0"/>
          </a:p>
        </p:txBody>
      </p:sp>
    </p:spTree>
    <p:extLst>
      <p:ext uri="{BB962C8B-B14F-4D97-AF65-F5344CB8AC3E}">
        <p14:creationId xmlns:p14="http://schemas.microsoft.com/office/powerpoint/2010/main" val="219213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3852" y="8684826"/>
            <a:ext cx="2972547" cy="457711"/>
          </a:xfrm>
          <a:prstGeom prst="rect">
            <a:avLst/>
          </a:prstGeom>
        </p:spPr>
        <p:txBody>
          <a:bodyPr/>
          <a:lstStyle/>
          <a:p>
            <a:pPr>
              <a:defRPr/>
            </a:pPr>
            <a:fld id="{DD658E95-D1F9-4C55-9A25-105ABD77237C}" type="slidenum">
              <a:rPr lang="ru-RU" smtClean="0"/>
              <a:pPr>
                <a:defRPr/>
              </a:pPr>
              <a:t>6</a:t>
            </a:fld>
            <a:endParaRPr lang="ru-RU" dirty="0"/>
          </a:p>
        </p:txBody>
      </p:sp>
    </p:spTree>
    <p:extLst>
      <p:ext uri="{BB962C8B-B14F-4D97-AF65-F5344CB8AC3E}">
        <p14:creationId xmlns:p14="http://schemas.microsoft.com/office/powerpoint/2010/main" val="74068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8e8b782381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8e8b782381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1426" name="Rectangle 3"/>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Tree>
    <p:extLst>
      <p:ext uri="{BB962C8B-B14F-4D97-AF65-F5344CB8AC3E}">
        <p14:creationId xmlns:p14="http://schemas.microsoft.com/office/powerpoint/2010/main" val="149432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5522" name="Rectangle 3"/>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Tree>
    <p:extLst>
      <p:ext uri="{BB962C8B-B14F-4D97-AF65-F5344CB8AC3E}">
        <p14:creationId xmlns:p14="http://schemas.microsoft.com/office/powerpoint/2010/main" val="3054981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bc00f6a12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8bc00f6a12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3" y="285750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Прямоугольник 23"/>
          <p:cNvSpPr/>
          <p:nvPr/>
        </p:nvSpPr>
        <p:spPr>
          <a:xfrm flipV="1">
            <a:off x="5410201"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Прямоугольник 24"/>
          <p:cNvSpPr/>
          <p:nvPr/>
        </p:nvSpPr>
        <p:spPr>
          <a:xfrm flipV="1">
            <a:off x="5410201"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оугольник 25"/>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Прямоугольник 26"/>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Скругленный прямоугольник 29"/>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Скругленный прямоугольник 30"/>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Прямоугольник 6"/>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Прямоугольник 9"/>
          <p:cNvSpPr/>
          <p:nvPr/>
        </p:nvSpPr>
        <p:spPr>
          <a:xfrm>
            <a:off x="1"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Прямоугольник 10"/>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Прямоугольник 18"/>
          <p:cNvSpPr/>
          <p:nvPr/>
        </p:nvSpPr>
        <p:spPr>
          <a:xfrm>
            <a:off x="0" y="0"/>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457200" y="1801416"/>
            <a:ext cx="8458200" cy="1102519"/>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2924953"/>
            <a:ext cx="4953000" cy="131445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3154680"/>
            <a:ext cx="960120" cy="342900"/>
          </a:xfrm>
        </p:spPr>
        <p:txBody>
          <a:bodyPr/>
          <a:lstStyle/>
          <a:p>
            <a:fld id="{0106B4A3-4212-4E39-93DE-E053E8F69C28}" type="datetimeFigureOut">
              <a:rPr lang="en-US" smtClean="0"/>
              <a:pPr/>
              <a:t>3/5/2024</a:t>
            </a:fld>
            <a:endParaRPr lang="en-US" dirty="0"/>
          </a:p>
        </p:txBody>
      </p:sp>
      <p:sp>
        <p:nvSpPr>
          <p:cNvPr id="17" name="Нижний колонтитул 16"/>
          <p:cNvSpPr>
            <a:spLocks noGrp="1"/>
          </p:cNvSpPr>
          <p:nvPr>
            <p:ph type="ftr" sz="quarter" idx="11"/>
          </p:nvPr>
        </p:nvSpPr>
        <p:spPr>
          <a:xfrm>
            <a:off x="5410200" y="3153966"/>
            <a:ext cx="1295400" cy="342900"/>
          </a:xfrm>
        </p:spPr>
        <p:txBody>
          <a:bodyPr/>
          <a:lstStyle/>
          <a:p>
            <a:endParaRPr kumimoji="0" lang="en-US" dirty="0"/>
          </a:p>
        </p:txBody>
      </p:sp>
      <p:sp>
        <p:nvSpPr>
          <p:cNvPr id="29" name="Номер слайда 28"/>
          <p:cNvSpPr>
            <a:spLocks noGrp="1"/>
          </p:cNvSpPr>
          <p:nvPr>
            <p:ph type="sldNum" sz="quarter" idx="12"/>
          </p:nvPr>
        </p:nvSpPr>
        <p:spPr>
          <a:xfrm>
            <a:off x="8320088" y="852"/>
            <a:ext cx="747712" cy="274320"/>
          </a:xfrm>
        </p:spPr>
        <p:txBody>
          <a:bodyPr/>
          <a:lstStyle>
            <a:lvl1pPr algn="r">
              <a:defRPr sz="1800">
                <a:solidFill>
                  <a:schemeClr val="bg1"/>
                </a:solidFill>
              </a:defRPr>
            </a:lvl1p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857250"/>
            <a:ext cx="1905000" cy="41148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857250"/>
            <a:ext cx="6248400" cy="41148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485901"/>
            <a:ext cx="7772400" cy="1021556"/>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2525316"/>
            <a:ext cx="7772400" cy="1132284"/>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5" name="Нижний колонтитул 4"/>
          <p:cNvSpPr>
            <a:spLocks noGrp="1"/>
          </p:cNvSpPr>
          <p:nvPr>
            <p:ph type="ftr" sz="quarter" idx="11"/>
          </p:nvPr>
        </p:nvSpPr>
        <p:spPr/>
        <p:txBody>
          <a:bodyPr/>
          <a:lstStyle/>
          <a:p>
            <a:endParaRPr kumimoji="0" lang="en-US" dirty="0"/>
          </a:p>
        </p:txBody>
      </p:sp>
      <p:sp>
        <p:nvSpPr>
          <p:cNvPr id="6" name="Номер слайда 5"/>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6" name="Нижний колонтитул 5"/>
          <p:cNvSpPr>
            <a:spLocks noGrp="1"/>
          </p:cNvSpPr>
          <p:nvPr>
            <p:ph type="ftr" sz="quarter" idx="11"/>
          </p:nvPr>
        </p:nvSpPr>
        <p:spPr/>
        <p:txBody>
          <a:bodyPr/>
          <a:lstStyle/>
          <a:p>
            <a:endParaRPr kumimoji="0" lang="en-US" dirty="0"/>
          </a:p>
        </p:txBody>
      </p:sp>
      <p:sp>
        <p:nvSpPr>
          <p:cNvPr id="7" name="Номер слайда 6"/>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857250"/>
            <a:ext cx="8382000" cy="802386"/>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83728"/>
            <a:ext cx="4041648" cy="3429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6" y="1683728"/>
            <a:ext cx="4041775" cy="3429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031389"/>
            <a:ext cx="4041648"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5" y="2031389"/>
            <a:ext cx="4041775"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0106B4A3-4212-4E39-93DE-E053E8F69C28}" type="datetimeFigureOut">
              <a:rPr lang="en-US" smtClean="0"/>
              <a:pPr/>
              <a:t>3/5/2024</a:t>
            </a:fld>
            <a:endParaRPr lang="en-US" dirty="0"/>
          </a:p>
        </p:txBody>
      </p:sp>
      <p:sp>
        <p:nvSpPr>
          <p:cNvPr id="27" name="Номер слайда 26"/>
          <p:cNvSpPr>
            <a:spLocks noGrp="1"/>
          </p:cNvSpPr>
          <p:nvPr>
            <p:ph type="sldNum" sz="quarter" idx="11"/>
          </p:nvPr>
        </p:nvSpPr>
        <p:spPr/>
        <p:txBody>
          <a:bodyPr rtlCol="0"/>
          <a:lstStyle/>
          <a:p>
            <a:fld id="{A3DCDF73-85D2-4237-9B32-053DBDB0C312}" type="slidenum">
              <a:rPr kumimoji="0" lang="en-US" smtClean="0"/>
              <a:pPr/>
              <a:t>‹#›</a:t>
            </a:fld>
            <a:endParaRPr kumimoji="0" lang="en-US" dirty="0"/>
          </a:p>
        </p:txBody>
      </p:sp>
      <p:sp>
        <p:nvSpPr>
          <p:cNvPr id="28" name="Нижний колонтитул 27"/>
          <p:cNvSpPr>
            <a:spLocks noGrp="1"/>
          </p:cNvSpPr>
          <p:nvPr>
            <p:ph type="ftr" sz="quarter" idx="12"/>
          </p:nvPr>
        </p:nvSpPr>
        <p:spPr/>
        <p:txBody>
          <a:bodyPr rtlCol="0"/>
          <a:lstStyle/>
          <a:p>
            <a:endParaRPr kumimoji="0"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57250"/>
            <a:ext cx="8229600" cy="802386"/>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459486"/>
            <a:ext cx="957264" cy="342900"/>
          </a:xfrm>
        </p:spPr>
        <p:txBody>
          <a:bodyPr/>
          <a:lstStyle/>
          <a:p>
            <a:fld id="{0106B4A3-4212-4E39-93DE-E053E8F69C28}" type="datetimeFigureOut">
              <a:rPr lang="en-US" smtClean="0"/>
              <a:pPr/>
              <a:t>3/5/2024</a:t>
            </a:fld>
            <a:endParaRPr lang="en-US" dirty="0"/>
          </a:p>
        </p:txBody>
      </p:sp>
      <p:sp>
        <p:nvSpPr>
          <p:cNvPr id="4" name="Нижний колонтитул 3"/>
          <p:cNvSpPr>
            <a:spLocks noGrp="1"/>
          </p:cNvSpPr>
          <p:nvPr>
            <p:ph type="ftr" sz="quarter" idx="11"/>
          </p:nvPr>
        </p:nvSpPr>
        <p:spPr>
          <a:xfrm>
            <a:off x="5257800" y="459486"/>
            <a:ext cx="1325880" cy="342900"/>
          </a:xfrm>
        </p:spPr>
        <p:txBody>
          <a:bodyPr/>
          <a:lstStyle/>
          <a:p>
            <a:endParaRPr kumimoji="0" lang="en-US" dirty="0"/>
          </a:p>
        </p:txBody>
      </p:sp>
      <p:sp>
        <p:nvSpPr>
          <p:cNvPr id="5" name="Номер слайда 4"/>
          <p:cNvSpPr>
            <a:spLocks noGrp="1"/>
          </p:cNvSpPr>
          <p:nvPr>
            <p:ph type="sldNum" sz="quarter" idx="12"/>
          </p:nvPr>
        </p:nvSpPr>
        <p:spPr>
          <a:xfrm>
            <a:off x="8174736" y="1704"/>
            <a:ext cx="762000" cy="274320"/>
          </a:xfrm>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3" name="Нижний колонтитул 2"/>
          <p:cNvSpPr>
            <a:spLocks noGrp="1"/>
          </p:cNvSpPr>
          <p:nvPr>
            <p:ph type="ftr" sz="quarter" idx="11"/>
          </p:nvPr>
        </p:nvSpPr>
        <p:spPr/>
        <p:txBody>
          <a:bodyPr/>
          <a:lstStyle/>
          <a:p>
            <a:endParaRPr kumimoji="0" lang="en-US" dirty="0"/>
          </a:p>
        </p:txBody>
      </p:sp>
      <p:sp>
        <p:nvSpPr>
          <p:cNvPr id="4" name="Номер слайда 3"/>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826478"/>
            <a:ext cx="3383280" cy="658368"/>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1508045"/>
            <a:ext cx="3383280" cy="346329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582215"/>
            <a:ext cx="5102352" cy="438912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6" name="Нижний колонтитул 5"/>
          <p:cNvSpPr>
            <a:spLocks noGrp="1"/>
          </p:cNvSpPr>
          <p:nvPr>
            <p:ph type="ftr" sz="quarter" idx="11"/>
          </p:nvPr>
        </p:nvSpPr>
        <p:spPr/>
        <p:txBody>
          <a:bodyPr/>
          <a:lstStyle/>
          <a:p>
            <a:endParaRPr kumimoji="0" lang="en-US" dirty="0"/>
          </a:p>
        </p:txBody>
      </p:sp>
      <p:sp>
        <p:nvSpPr>
          <p:cNvPr id="7" name="Номер слайда 6"/>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5" y="831870"/>
            <a:ext cx="586803" cy="3511228"/>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088443" y="2455731"/>
            <a:ext cx="2590800" cy="1887367"/>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0106B4A3-4212-4E39-93DE-E053E8F69C28}" type="datetimeFigureOut">
              <a:rPr lang="en-US" smtClean="0"/>
              <a:pPr/>
              <a:t>3/5/2024</a:t>
            </a:fld>
            <a:endParaRPr lang="en-US" dirty="0"/>
          </a:p>
        </p:txBody>
      </p:sp>
      <p:sp>
        <p:nvSpPr>
          <p:cNvPr id="6" name="Нижний колонтитул 5"/>
          <p:cNvSpPr>
            <a:spLocks noGrp="1"/>
          </p:cNvSpPr>
          <p:nvPr>
            <p:ph type="ftr" sz="quarter" idx="11"/>
          </p:nvPr>
        </p:nvSpPr>
        <p:spPr/>
        <p:txBody>
          <a:bodyPr/>
          <a:lstStyle/>
          <a:p>
            <a:endParaRPr kumimoji="0" lang="en-US" dirty="0"/>
          </a:p>
        </p:txBody>
      </p:sp>
      <p:sp>
        <p:nvSpPr>
          <p:cNvPr id="7" name="Номер слайда 6"/>
          <p:cNvSpPr>
            <a:spLocks noGrp="1"/>
          </p:cNvSpPr>
          <p:nvPr>
            <p:ph type="sldNum" sz="quarter" idx="12"/>
          </p:nvPr>
        </p:nvSpPr>
        <p:spPr/>
        <p:txBody>
          <a:bodyPr/>
          <a:lstStyle/>
          <a:p>
            <a:fld id="{A3DCDF73-85D2-4237-9B32-053DBDB0C312}" type="slidenum">
              <a:rPr kumimoji="0" lang="en-US" smtClean="0"/>
              <a:pPr/>
              <a:t>‹#›</a:t>
            </a:fld>
            <a:endParaRPr kumimoji="0"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275114"/>
            <a:ext cx="9144000" cy="6330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Прямоугольник 28"/>
          <p:cNvSpPr/>
          <p:nvPr/>
        </p:nvSpPr>
        <p:spPr>
          <a:xfrm>
            <a:off x="0" y="0"/>
            <a:ext cx="9144000" cy="23299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Прямоугольник 29"/>
          <p:cNvSpPr/>
          <p:nvPr/>
        </p:nvSpPr>
        <p:spPr>
          <a:xfrm>
            <a:off x="1" y="231207"/>
            <a:ext cx="9144001" cy="685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Прямоугольник 30"/>
          <p:cNvSpPr/>
          <p:nvPr/>
        </p:nvSpPr>
        <p:spPr>
          <a:xfrm flipV="1">
            <a:off x="5410183" y="270185"/>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Прямоугольник 31"/>
          <p:cNvSpPr/>
          <p:nvPr/>
        </p:nvSpPr>
        <p:spPr>
          <a:xfrm flipV="1">
            <a:off x="5410201" y="330085"/>
            <a:ext cx="3733801" cy="1350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Скругленный прямоугольник 32"/>
          <p:cNvSpPr/>
          <p:nvPr/>
        </p:nvSpPr>
        <p:spPr bwMode="white">
          <a:xfrm>
            <a:off x="5407339" y="373128"/>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Скругленный прямоугольник 33"/>
          <p:cNvSpPr/>
          <p:nvPr/>
        </p:nvSpPr>
        <p:spPr bwMode="white">
          <a:xfrm>
            <a:off x="7373646" y="44170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Прямоугольник 34"/>
          <p:cNvSpPr/>
          <p:nvPr/>
        </p:nvSpPr>
        <p:spPr bwMode="invGray">
          <a:xfrm>
            <a:off x="9084966" y="-1501"/>
            <a:ext cx="57626"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1501"/>
            <a:ext cx="27432"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1501"/>
            <a:ext cx="9144" cy="4663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Прямоугольник 37"/>
          <p:cNvSpPr/>
          <p:nvPr/>
        </p:nvSpPr>
        <p:spPr bwMode="invGray">
          <a:xfrm>
            <a:off x="8975423" y="-1501"/>
            <a:ext cx="27432" cy="4663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Прямоугольник 38"/>
          <p:cNvSpPr/>
          <p:nvPr/>
        </p:nvSpPr>
        <p:spPr bwMode="invGray">
          <a:xfrm>
            <a:off x="8915677" y="285"/>
            <a:ext cx="54864" cy="4389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Прямоугольник 39"/>
          <p:cNvSpPr/>
          <p:nvPr/>
        </p:nvSpPr>
        <p:spPr bwMode="invGray">
          <a:xfrm>
            <a:off x="8873475" y="285"/>
            <a:ext cx="9144" cy="4389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857250"/>
            <a:ext cx="8229600" cy="8001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87068"/>
            <a:ext cx="8229600" cy="3243834"/>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459486"/>
            <a:ext cx="957264" cy="3429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3/5/2024</a:t>
            </a:fld>
            <a:endParaRPr lang="en-US" sz="800" dirty="0">
              <a:solidFill>
                <a:schemeClr val="accent2"/>
              </a:solidFill>
            </a:endParaRPr>
          </a:p>
        </p:txBody>
      </p:sp>
      <p:sp>
        <p:nvSpPr>
          <p:cNvPr id="3" name="Нижний колонтитул 2"/>
          <p:cNvSpPr>
            <a:spLocks noGrp="1"/>
          </p:cNvSpPr>
          <p:nvPr>
            <p:ph type="ftr" sz="quarter" idx="3"/>
          </p:nvPr>
        </p:nvSpPr>
        <p:spPr>
          <a:xfrm>
            <a:off x="5257800" y="459486"/>
            <a:ext cx="1325880" cy="3429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endParaRPr kumimoji="0" lang="en-US" sz="800" dirty="0">
              <a:solidFill>
                <a:schemeClr val="accent2"/>
              </a:solidFill>
            </a:endParaRPr>
          </a:p>
        </p:txBody>
      </p:sp>
      <p:sp>
        <p:nvSpPr>
          <p:cNvPr id="23" name="Номер слайда 22"/>
          <p:cNvSpPr>
            <a:spLocks noGrp="1"/>
          </p:cNvSpPr>
          <p:nvPr>
            <p:ph type="sldNum" sz="quarter" idx="4"/>
          </p:nvPr>
        </p:nvSpPr>
        <p:spPr>
          <a:xfrm>
            <a:off x="8174736" y="1704"/>
            <a:ext cx="762000" cy="274320"/>
          </a:xfrm>
          <a:prstGeom prst="rect">
            <a:avLst/>
          </a:prstGeom>
        </p:spPr>
        <p:txBody>
          <a:bodyPr vert="horz" anchor="b"/>
          <a:lstStyle>
            <a:lvl1pPr algn="r" eaLnBrk="1" latinLnBrk="0" hangingPunct="1">
              <a:defRPr kumimoji="0" sz="1800">
                <a:solidFill>
                  <a:srgbClr val="FFFFFF"/>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herinfo.ru/141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hyperlink" Target="http://www.cherinfo.ru/1417"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cherinfo.ru/1417"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herinfo.ru/1417"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cherinfo.ru/1417"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cherinfo.ru/1417"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cherinfo.ru/1417"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395536" y="2500312"/>
            <a:ext cx="8605619" cy="22831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3600" b="1" dirty="0" smtClean="0">
                <a:solidFill>
                  <a:schemeClr val="tx1"/>
                </a:solidFill>
              </a:rPr>
              <a:t/>
            </a:r>
            <a:br>
              <a:rPr lang="ru-RU" sz="3600" b="1" dirty="0" smtClean="0">
                <a:solidFill>
                  <a:schemeClr val="tx1"/>
                </a:solidFill>
              </a:rPr>
            </a:br>
            <a:r>
              <a:rPr lang="ru-RU" sz="4000" b="1" dirty="0" smtClean="0">
                <a:solidFill>
                  <a:schemeClr val="tx1"/>
                </a:solidFill>
              </a:rPr>
              <a:t>БЮДЖЕТ для ГРАЖДАН </a:t>
            </a:r>
            <a:r>
              <a:rPr lang="ru-RU" sz="3200" dirty="0" smtClean="0">
                <a:solidFill>
                  <a:schemeClr val="tx1"/>
                </a:solidFill>
              </a:rPr>
              <a:t>                       </a:t>
            </a:r>
            <a:br>
              <a:rPr lang="ru-RU" sz="3200" dirty="0" smtClean="0">
                <a:solidFill>
                  <a:schemeClr val="tx1"/>
                </a:solidFill>
              </a:rPr>
            </a:br>
            <a:r>
              <a:rPr lang="ru-RU" sz="1800" dirty="0" smtClean="0">
                <a:solidFill>
                  <a:schemeClr val="tx1"/>
                </a:solidFill>
              </a:rPr>
              <a:t>на основании решения земского собрания Валуйчанского сельского поселения муниципального района «Красногвардейский район» Белгородской области от 28 декабря 2023 года № 5 «О бюджете Валуйчанского сельского поселения на 2024 год и плановый период 2025-2026 годов»</a:t>
            </a:r>
            <a:endParaRPr sz="1800" dirty="0">
              <a:solidFill>
                <a:schemeClr val="tx1"/>
              </a:solidFill>
            </a:endParaRPr>
          </a:p>
        </p:txBody>
      </p:sp>
      <p:sp>
        <p:nvSpPr>
          <p:cNvPr id="56" name="Google Shape;56;p15"/>
          <p:cNvSpPr txBox="1">
            <a:spLocks noGrp="1"/>
          </p:cNvSpPr>
          <p:nvPr>
            <p:ph type="subTitle" idx="1"/>
          </p:nvPr>
        </p:nvSpPr>
        <p:spPr>
          <a:xfrm>
            <a:off x="3059832" y="4515966"/>
            <a:ext cx="1800200" cy="4994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lang="ru-RU" dirty="0" smtClean="0"/>
          </a:p>
          <a:p>
            <a:pPr marL="0">
              <a:spcBef>
                <a:spcPts val="0"/>
              </a:spcBef>
            </a:pPr>
            <a:endParaRPr lang="ru-RU" sz="1400" dirty="0" smtClean="0"/>
          </a:p>
          <a:p>
            <a:pPr marL="0">
              <a:spcBef>
                <a:spcPts val="0"/>
              </a:spcBef>
            </a:pPr>
            <a:endParaRPr lang="ru-RU" sz="1400" dirty="0"/>
          </a:p>
          <a:p>
            <a:pPr marL="0">
              <a:spcBef>
                <a:spcPts val="0"/>
              </a:spcBef>
            </a:pPr>
            <a:r>
              <a:rPr lang="ru-RU" sz="1400" dirty="0" smtClean="0"/>
              <a:t>с</a:t>
            </a:r>
            <a:r>
              <a:rPr lang="ru-RU" sz="1400" dirty="0"/>
              <a:t>. </a:t>
            </a:r>
            <a:r>
              <a:rPr lang="ru-RU" sz="1400" dirty="0" err="1"/>
              <a:t>Валуйчик</a:t>
            </a:r>
            <a:r>
              <a:rPr lang="ru-RU" sz="1400" dirty="0"/>
              <a:t> </a:t>
            </a:r>
            <a:r>
              <a:rPr lang="ru-RU" sz="1400" dirty="0" smtClean="0"/>
              <a:t>  2024</a:t>
            </a:r>
            <a:endParaRPr lang="ru-RU" sz="1400" dirty="0"/>
          </a:p>
          <a:p>
            <a:pPr marL="0" lvl="0" indent="0" algn="ctr" rtl="0">
              <a:spcBef>
                <a:spcPts val="0"/>
              </a:spcBef>
              <a:spcAft>
                <a:spcPts val="0"/>
              </a:spcAft>
              <a:buNone/>
            </a:pPr>
            <a:endParaRPr lang="ru-RU" dirty="0" smtClean="0"/>
          </a:p>
          <a:p>
            <a:pPr marL="0" lvl="0" indent="0" algn="l" rtl="0">
              <a:spcBef>
                <a:spcPts val="0"/>
              </a:spcBef>
              <a:spcAft>
                <a:spcPts val="0"/>
              </a:spcAft>
              <a:buNone/>
            </a:pPr>
            <a:r>
              <a:rPr lang="ru-RU" sz="800" dirty="0" smtClean="0"/>
              <a:t>                                                           </a:t>
            </a:r>
            <a:endParaRPr sz="1200" dirty="0"/>
          </a:p>
        </p:txBody>
      </p:sp>
      <p:pic>
        <p:nvPicPr>
          <p:cNvPr id="1026" name="Picture 2" descr="C:\Users\sstu\Documents\фото\Баннер\Валуйчанское сп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325"/>
          <a:stretch/>
        </p:blipFill>
        <p:spPr bwMode="auto">
          <a:xfrm>
            <a:off x="2267744" y="123478"/>
            <a:ext cx="4824536" cy="2674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3479"/>
            <a:ext cx="124368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84237" y="4893469"/>
            <a:ext cx="1279663" cy="205921"/>
          </a:xfrm>
        </p:spPr>
        <p:txBody>
          <a:bodyPr>
            <a:noAutofit/>
          </a:bodyPr>
          <a:lstStyle/>
          <a:p>
            <a:pPr>
              <a:defRPr/>
            </a:pPr>
            <a:r>
              <a:rPr lang="ru-RU" sz="1100" dirty="0" smtClean="0">
                <a:solidFill>
                  <a:schemeClr val="tx1"/>
                </a:solidFill>
              </a:rPr>
              <a:t>10</a:t>
            </a:r>
            <a:endParaRPr lang="ru-RU" sz="1100" dirty="0">
              <a:solidFill>
                <a:schemeClr val="tx1"/>
              </a:solidFill>
            </a:endParaRPr>
          </a:p>
        </p:txBody>
      </p:sp>
      <p:sp>
        <p:nvSpPr>
          <p:cNvPr id="7" name="Прямоугольник 6"/>
          <p:cNvSpPr/>
          <p:nvPr/>
        </p:nvSpPr>
        <p:spPr>
          <a:xfrm>
            <a:off x="179389" y="141685"/>
            <a:ext cx="8713787"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i="1" dirty="0">
                <a:solidFill>
                  <a:schemeClr val="tx1"/>
                </a:solidFill>
                <a:latin typeface="Times New Roman" pitchFamily="18" charset="0"/>
                <a:cs typeface="Times New Roman" pitchFamily="18" charset="0"/>
              </a:rPr>
              <a:t>Основные положения</a:t>
            </a:r>
          </a:p>
        </p:txBody>
      </p:sp>
      <p:sp>
        <p:nvSpPr>
          <p:cNvPr id="8" name="Прямоугольник 7"/>
          <p:cNvSpPr/>
          <p:nvPr/>
        </p:nvSpPr>
        <p:spPr>
          <a:xfrm>
            <a:off x="323850" y="735806"/>
            <a:ext cx="8280400" cy="41576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2200" dirty="0">
              <a:solidFill>
                <a:schemeClr val="tx1"/>
              </a:solidFill>
            </a:endParaRPr>
          </a:p>
        </p:txBody>
      </p:sp>
      <p:sp>
        <p:nvSpPr>
          <p:cNvPr id="230404" name="TextBox 8"/>
          <p:cNvSpPr txBox="1">
            <a:spLocks noChangeArrowheads="1"/>
          </p:cNvSpPr>
          <p:nvPr/>
        </p:nvSpPr>
        <p:spPr bwMode="auto">
          <a:xfrm>
            <a:off x="504031" y="753382"/>
            <a:ext cx="7920038" cy="1631216"/>
          </a:xfrm>
          <a:prstGeom prst="rect">
            <a:avLst/>
          </a:prstGeom>
          <a:noFill/>
          <a:ln w="9525">
            <a:noFill/>
            <a:miter lim="800000"/>
            <a:headEnd/>
            <a:tailEnd/>
          </a:ln>
        </p:spPr>
        <p:txBody>
          <a:bodyPr>
            <a:spAutoFit/>
          </a:bodyPr>
          <a:lstStyle/>
          <a:p>
            <a:pPr algn="ctr"/>
            <a:r>
              <a:rPr lang="ru-RU" sz="2000" b="1" i="1" dirty="0">
                <a:latin typeface="Times New Roman" pitchFamily="18" charset="0"/>
                <a:cs typeface="Times New Roman" pitchFamily="18" charset="0"/>
              </a:rPr>
              <a:t>Бюджетная система  Российской Федерации </a:t>
            </a:r>
            <a:endParaRPr lang="ru-RU" sz="2000" b="1" i="1" dirty="0" smtClean="0">
              <a:latin typeface="Times New Roman" pitchFamily="18" charset="0"/>
              <a:cs typeface="Times New Roman" pitchFamily="18" charset="0"/>
            </a:endParaRPr>
          </a:p>
          <a:p>
            <a:pPr algn="ctr"/>
            <a:endParaRPr lang="ru-RU" sz="2000" b="1" i="1" dirty="0">
              <a:latin typeface="Times New Roman" pitchFamily="18" charset="0"/>
              <a:cs typeface="Times New Roman" pitchFamily="18" charset="0"/>
            </a:endParaRPr>
          </a:p>
          <a:p>
            <a:pPr algn="ctr"/>
            <a:r>
              <a:rPr lang="ru-RU" sz="2000" dirty="0">
                <a:latin typeface="Times New Roman" pitchFamily="18" charset="0"/>
                <a:cs typeface="Times New Roman" pitchFamily="18" charset="0"/>
              </a:rPr>
              <a:t>- совокупность федерального бюджета, бюджетов субъектов Российской Федерации, местных бюджетов и бюджетов государственных внебюджетных фондов</a:t>
            </a:r>
            <a:endParaRPr lang="ru-RU" dirty="0"/>
          </a:p>
        </p:txBody>
      </p:sp>
      <p:sp>
        <p:nvSpPr>
          <p:cNvPr id="10" name="Прямоугольник 9"/>
          <p:cNvSpPr/>
          <p:nvPr/>
        </p:nvSpPr>
        <p:spPr>
          <a:xfrm>
            <a:off x="1070006" y="2056569"/>
            <a:ext cx="7272338" cy="485775"/>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dirty="0">
                <a:solidFill>
                  <a:schemeClr val="tx1"/>
                </a:solidFill>
                <a:latin typeface="Times New Roman" pitchFamily="18" charset="0"/>
                <a:cs typeface="Times New Roman" pitchFamily="18" charset="0"/>
              </a:rPr>
              <a:t>Федеральный</a:t>
            </a:r>
          </a:p>
        </p:txBody>
      </p:sp>
      <p:sp>
        <p:nvSpPr>
          <p:cNvPr id="11" name="Прямоугольник 10"/>
          <p:cNvSpPr/>
          <p:nvPr/>
        </p:nvSpPr>
        <p:spPr>
          <a:xfrm>
            <a:off x="1383966" y="2706051"/>
            <a:ext cx="6644418" cy="485775"/>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dirty="0">
                <a:solidFill>
                  <a:schemeClr val="tx1"/>
                </a:solidFill>
                <a:latin typeface="Times New Roman" pitchFamily="18" charset="0"/>
                <a:cs typeface="Times New Roman" pitchFamily="18" charset="0"/>
              </a:rPr>
              <a:t>Региональный</a:t>
            </a:r>
          </a:p>
        </p:txBody>
      </p:sp>
      <p:sp>
        <p:nvSpPr>
          <p:cNvPr id="12" name="Прямоугольник 11"/>
          <p:cNvSpPr/>
          <p:nvPr/>
        </p:nvSpPr>
        <p:spPr>
          <a:xfrm>
            <a:off x="1907505" y="3329823"/>
            <a:ext cx="5761038" cy="485775"/>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600" dirty="0">
                <a:solidFill>
                  <a:schemeClr val="tx1"/>
                </a:solidFill>
                <a:latin typeface="Times New Roman" pitchFamily="18" charset="0"/>
                <a:cs typeface="Times New Roman" pitchFamily="18" charset="0"/>
              </a:rPr>
              <a:t>Местный</a:t>
            </a:r>
          </a:p>
        </p:txBody>
      </p:sp>
      <p:sp>
        <p:nvSpPr>
          <p:cNvPr id="9" name="Прямоугольник 8"/>
          <p:cNvSpPr/>
          <p:nvPr/>
        </p:nvSpPr>
        <p:spPr>
          <a:xfrm>
            <a:off x="2500298" y="3929072"/>
            <a:ext cx="4752528" cy="620580"/>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smtClean="0">
                <a:solidFill>
                  <a:schemeClr val="tx1"/>
                </a:solidFill>
                <a:latin typeface="Times New Roman" pitchFamily="18" charset="0"/>
                <a:cs typeface="Times New Roman" pitchFamily="18" charset="0"/>
              </a:rPr>
              <a:t>Бюджеты </a:t>
            </a:r>
            <a:r>
              <a:rPr lang="ru-RU" sz="2000" dirty="0">
                <a:solidFill>
                  <a:schemeClr val="tx1"/>
                </a:solidFill>
                <a:latin typeface="Times New Roman" pitchFamily="18" charset="0"/>
                <a:cs typeface="Times New Roman" pitchFamily="18" charset="0"/>
              </a:rPr>
              <a:t>государственных внебюджетных фондов</a:t>
            </a:r>
          </a:p>
        </p:txBody>
      </p:sp>
      <p:pic>
        <p:nvPicPr>
          <p:cNvPr id="13"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0" y="0"/>
            <a:ext cx="642910" cy="419100"/>
          </a:xfrm>
          <a:prstGeom prst="rect">
            <a:avLst/>
          </a:prstGeom>
          <a:noFill/>
        </p:spPr>
      </p:pic>
    </p:spTree>
    <p:extLst>
      <p:ext uri="{BB962C8B-B14F-4D97-AF65-F5344CB8AC3E}">
        <p14:creationId xmlns:p14="http://schemas.microsoft.com/office/powerpoint/2010/main" val="40435542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fontScale="85000" lnSpcReduction="20000"/>
          </a:bodyPr>
          <a:lstStyle/>
          <a:p>
            <a:pPr>
              <a:defRPr/>
            </a:pPr>
            <a:fld id="{E65624CD-F2EF-4165-9437-31811C766088}" type="slidenum">
              <a:rPr lang="ru-RU"/>
              <a:pPr>
                <a:defRPr/>
              </a:pPr>
              <a:t>11</a:t>
            </a:fld>
            <a:endParaRPr lang="ru-RU" dirty="0"/>
          </a:p>
        </p:txBody>
      </p:sp>
      <p:sp>
        <p:nvSpPr>
          <p:cNvPr id="7" name="Прямоугольник 6"/>
          <p:cNvSpPr/>
          <p:nvPr/>
        </p:nvSpPr>
        <p:spPr>
          <a:xfrm>
            <a:off x="214282" y="0"/>
            <a:ext cx="8713787" cy="48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i="1" dirty="0">
                <a:solidFill>
                  <a:schemeClr val="tx1"/>
                </a:solidFill>
                <a:latin typeface="Times New Roman" pitchFamily="18" charset="0"/>
                <a:cs typeface="Times New Roman" pitchFamily="18" charset="0"/>
              </a:rPr>
              <a:t>Составные части бюджета</a:t>
            </a:r>
          </a:p>
        </p:txBody>
      </p:sp>
      <p:sp>
        <p:nvSpPr>
          <p:cNvPr id="8" name="Прямоугольник 7"/>
          <p:cNvSpPr/>
          <p:nvPr/>
        </p:nvSpPr>
        <p:spPr>
          <a:xfrm>
            <a:off x="395288" y="681038"/>
            <a:ext cx="8280400" cy="4267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Доходы бюджета </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поступающие в бюджет денежные средства</a:t>
            </a:r>
          </a:p>
          <a:p>
            <a:pPr algn="ctr" fontAlgn="auto">
              <a:spcBef>
                <a:spcPts val="0"/>
              </a:spcBef>
              <a:spcAft>
                <a:spcPts val="0"/>
              </a:spcAft>
              <a:defRPr/>
            </a:pPr>
            <a:endParaRPr lang="ru-RU" sz="2200" b="1" i="1" u="sng"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Расходы бюджета</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выплачиваемые из бюджета         </a:t>
            </a:r>
          </a:p>
          <a:p>
            <a:pPr algn="ctr" fontAlgn="auto">
              <a:spcBef>
                <a:spcPts val="0"/>
              </a:spcBef>
              <a:spcAft>
                <a:spcPts val="0"/>
              </a:spcAft>
              <a:defRPr/>
            </a:pPr>
            <a:r>
              <a:rPr lang="ru-RU" sz="2200" b="1" dirty="0">
                <a:solidFill>
                  <a:schemeClr val="tx1"/>
                </a:solidFill>
                <a:latin typeface="Times New Roman" pitchFamily="18" charset="0"/>
                <a:cs typeface="Times New Roman" pitchFamily="18" charset="0"/>
              </a:rPr>
              <a:t>                   денежные средства</a:t>
            </a:r>
          </a:p>
          <a:p>
            <a:pPr algn="ctr" fontAlgn="auto">
              <a:spcBef>
                <a:spcPts val="0"/>
              </a:spcBef>
              <a:spcAft>
                <a:spcPts val="0"/>
              </a:spcAft>
              <a:defRPr/>
            </a:pPr>
            <a:endParaRPr lang="ru-RU" sz="22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Дефицит бюджета</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превышение расходов бюджета над его доходами</a:t>
            </a:r>
          </a:p>
          <a:p>
            <a:pPr algn="ctr" fontAlgn="auto">
              <a:spcBef>
                <a:spcPts val="0"/>
              </a:spcBef>
              <a:spcAft>
                <a:spcPts val="0"/>
              </a:spcAft>
              <a:defRPr/>
            </a:pPr>
            <a:endParaRPr lang="ru-RU" sz="22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Профицит бюджета </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превышение доходов над его       </a:t>
            </a:r>
          </a:p>
          <a:p>
            <a:pPr algn="ctr" fontAlgn="auto">
              <a:spcBef>
                <a:spcPts val="0"/>
              </a:spcBef>
              <a:spcAft>
                <a:spcPts val="0"/>
              </a:spcAft>
              <a:defRPr/>
            </a:pPr>
            <a:r>
              <a:rPr lang="ru-RU" sz="2200" b="1" dirty="0">
                <a:solidFill>
                  <a:schemeClr val="tx1"/>
                </a:solidFill>
                <a:latin typeface="Times New Roman" pitchFamily="18" charset="0"/>
                <a:cs typeface="Times New Roman" pitchFamily="18" charset="0"/>
              </a:rPr>
              <a:t>         расходами</a:t>
            </a:r>
          </a:p>
          <a:p>
            <a:pPr algn="ctr" fontAlgn="auto">
              <a:spcBef>
                <a:spcPts val="0"/>
              </a:spcBef>
              <a:spcAft>
                <a:spcPts val="0"/>
              </a:spcAft>
              <a:defRPr/>
            </a:pPr>
            <a:endParaRPr lang="ru-RU" sz="2200" b="1" dirty="0">
              <a:solidFill>
                <a:schemeClr val="tx1"/>
              </a:solidFill>
              <a:latin typeface="Times New Roman" pitchFamily="18" charset="0"/>
              <a:cs typeface="Times New Roman" pitchFamily="18" charset="0"/>
            </a:endParaRPr>
          </a:p>
        </p:txBody>
      </p:sp>
      <p:sp>
        <p:nvSpPr>
          <p:cNvPr id="5" name="Номер слайда 1"/>
          <p:cNvSpPr txBox="1">
            <a:spLocks/>
          </p:cNvSpPr>
          <p:nvPr/>
        </p:nvSpPr>
        <p:spPr>
          <a:xfrm>
            <a:off x="7740353" y="4824821"/>
            <a:ext cx="1279663" cy="273844"/>
          </a:xfrm>
          <a:prstGeom prst="rect">
            <a:avLst/>
          </a:prstGeom>
        </p:spPr>
        <p:txBody>
          <a:bodyPr vert="horz" lIns="91440" tIns="45720" rIns="91440" bIns="45720" rtlCol="0" anchor="ctr"/>
          <a:lstStyle>
            <a:defPPr>
              <a:defRPr lang="ru-RU"/>
            </a:defPPr>
            <a:lvl1pPr algn="r" rtl="0" fontAlgn="base">
              <a:spcBef>
                <a:spcPct val="0"/>
              </a:spcBef>
              <a:spcAft>
                <a:spcPct val="0"/>
              </a:spcAft>
              <a:defRPr sz="1000" kern="1200">
                <a:solidFill>
                  <a:schemeClr val="accent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ru-RU" dirty="0" smtClean="0">
                <a:solidFill>
                  <a:schemeClr val="tx1"/>
                </a:solidFill>
              </a:rPr>
              <a:t>11</a:t>
            </a:r>
            <a:endParaRPr lang="ru-RU" dirty="0">
              <a:solidFill>
                <a:schemeClr val="tx1"/>
              </a:solidFill>
            </a:endParaRPr>
          </a:p>
        </p:txBody>
      </p:sp>
      <p:pic>
        <p:nvPicPr>
          <p:cNvPr id="9"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1" y="0"/>
            <a:ext cx="571471" cy="407195"/>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Box 3"/>
          <p:cNvSpPr txBox="1">
            <a:spLocks noChangeArrowheads="1"/>
          </p:cNvSpPr>
          <p:nvPr/>
        </p:nvSpPr>
        <p:spPr bwMode="auto">
          <a:xfrm>
            <a:off x="617539" y="146447"/>
            <a:ext cx="8137525" cy="523220"/>
          </a:xfrm>
          <a:prstGeom prst="rect">
            <a:avLst/>
          </a:prstGeom>
          <a:solidFill>
            <a:schemeClr val="accent4">
              <a:lumMod val="20000"/>
              <a:lumOff val="80000"/>
            </a:schemeClr>
          </a:solidFill>
          <a:ln w="9525">
            <a:noFill/>
            <a:miter lim="800000"/>
            <a:headEnd/>
            <a:tailEnd/>
          </a:ln>
        </p:spPr>
        <p:txBody>
          <a:bodyPr>
            <a:spAutoFit/>
          </a:bodyPr>
          <a:lstStyle/>
          <a:p>
            <a:pPr algn="ctr"/>
            <a:r>
              <a:rPr lang="ru-RU" b="1" dirty="0">
                <a:solidFill>
                  <a:srgbClr val="0070C0"/>
                </a:solidFill>
                <a:latin typeface="Times New Roman" pitchFamily="18" charset="0"/>
                <a:cs typeface="Times New Roman" pitchFamily="18" charset="0"/>
              </a:rPr>
              <a:t>МЕЖБЮДЖЕТНЫЕ ТРАНСФЕРТЫ – ОСНОВНОЙ ВИД БЕЗВОЗМЕЗДНЫХ ПЕРЕЧИСЛЕНИЙ</a:t>
            </a:r>
          </a:p>
        </p:txBody>
      </p:sp>
      <p:sp>
        <p:nvSpPr>
          <p:cNvPr id="236547" name="TextBox 4"/>
          <p:cNvSpPr txBox="1">
            <a:spLocks noChangeArrowheads="1"/>
          </p:cNvSpPr>
          <p:nvPr/>
        </p:nvSpPr>
        <p:spPr bwMode="auto">
          <a:xfrm>
            <a:off x="285720" y="714362"/>
            <a:ext cx="8496300" cy="707886"/>
          </a:xfrm>
          <a:prstGeom prst="rect">
            <a:avLst/>
          </a:prstGeom>
          <a:solidFill>
            <a:schemeClr val="accent6"/>
          </a:solidFill>
          <a:ln w="9525">
            <a:solidFill>
              <a:schemeClr val="accent6"/>
            </a:solidFill>
            <a:miter lim="800000"/>
            <a:headEnd/>
            <a:tailEnd/>
          </a:ln>
        </p:spPr>
        <p:txBody>
          <a:bodyPr wrap="square">
            <a:spAutoFit/>
          </a:bodyPr>
          <a:lstStyle/>
          <a:p>
            <a:pPr algn="ctr"/>
            <a:r>
              <a:rPr lang="ru-RU" sz="2000" b="1" i="1" dirty="0">
                <a:latin typeface="Times New Roman" pitchFamily="18" charset="0"/>
                <a:cs typeface="Times New Roman" pitchFamily="18" charset="0"/>
              </a:rPr>
              <a:t>Межбюджетные трансферты – денежные средства, перечисляемые из одного бюджета бюджетной системы Российской Федерации другому</a:t>
            </a:r>
          </a:p>
        </p:txBody>
      </p:sp>
      <p:sp>
        <p:nvSpPr>
          <p:cNvPr id="236548" name="TextBox 5"/>
          <p:cNvSpPr txBox="1">
            <a:spLocks noChangeArrowheads="1"/>
          </p:cNvSpPr>
          <p:nvPr/>
        </p:nvSpPr>
        <p:spPr bwMode="auto">
          <a:xfrm>
            <a:off x="250825" y="1352550"/>
            <a:ext cx="2376488" cy="584775"/>
          </a:xfrm>
          <a:prstGeom prst="rect">
            <a:avLst/>
          </a:prstGeom>
          <a:noFill/>
          <a:ln w="9525">
            <a:noFill/>
            <a:miter lim="800000"/>
            <a:headEnd/>
            <a:tailEnd/>
          </a:ln>
        </p:spPr>
        <p:txBody>
          <a:bodyPr>
            <a:spAutoFit/>
          </a:bodyPr>
          <a:lstStyle/>
          <a:p>
            <a:pPr algn="ctr"/>
            <a:r>
              <a:rPr lang="ru-RU" sz="1600" b="1" i="1" dirty="0">
                <a:latin typeface="Times New Roman" pitchFamily="18" charset="0"/>
                <a:cs typeface="Times New Roman" pitchFamily="18" charset="0"/>
              </a:rPr>
              <a:t>Виды межбюджетных трансфертов</a:t>
            </a:r>
          </a:p>
        </p:txBody>
      </p:sp>
      <p:sp>
        <p:nvSpPr>
          <p:cNvPr id="236549" name="TextBox 6"/>
          <p:cNvSpPr txBox="1">
            <a:spLocks noChangeArrowheads="1"/>
          </p:cNvSpPr>
          <p:nvPr/>
        </p:nvSpPr>
        <p:spPr bwMode="auto">
          <a:xfrm>
            <a:off x="4787900" y="1437085"/>
            <a:ext cx="1657350" cy="338554"/>
          </a:xfrm>
          <a:prstGeom prst="rect">
            <a:avLst/>
          </a:prstGeom>
          <a:noFill/>
          <a:ln w="9525">
            <a:noFill/>
            <a:miter lim="800000"/>
            <a:headEnd/>
            <a:tailEnd/>
          </a:ln>
        </p:spPr>
        <p:txBody>
          <a:bodyPr>
            <a:spAutoFit/>
          </a:bodyPr>
          <a:lstStyle/>
          <a:p>
            <a:r>
              <a:rPr lang="ru-RU" sz="1600" b="1" i="1" dirty="0">
                <a:latin typeface="Times New Roman" pitchFamily="18" charset="0"/>
                <a:cs typeface="Times New Roman" pitchFamily="18" charset="0"/>
              </a:rPr>
              <a:t>Определение</a:t>
            </a:r>
          </a:p>
        </p:txBody>
      </p:sp>
      <p:sp>
        <p:nvSpPr>
          <p:cNvPr id="9" name="TextBox 8"/>
          <p:cNvSpPr txBox="1"/>
          <p:nvPr/>
        </p:nvSpPr>
        <p:spPr>
          <a:xfrm>
            <a:off x="285720" y="2000246"/>
            <a:ext cx="2830513" cy="1077218"/>
          </a:xfrm>
          <a:prstGeom prst="rect">
            <a:avLst/>
          </a:prstGeom>
          <a:solidFill>
            <a:schemeClr val="tx2">
              <a:lumMod val="20000"/>
              <a:lumOff val="80000"/>
            </a:schemeClr>
          </a:solidFill>
        </p:spPr>
        <p:txBody>
          <a:bodyPr wrap="square">
            <a:spAutoFit/>
          </a:bodyPr>
          <a:lstStyle/>
          <a:p>
            <a:pPr fontAlgn="auto">
              <a:spcBef>
                <a:spcPts val="0"/>
              </a:spcBef>
              <a:spcAft>
                <a:spcPts val="0"/>
              </a:spcAft>
              <a:defRPr/>
            </a:pPr>
            <a:r>
              <a:rPr lang="ru-RU" sz="1600" b="1" i="1" dirty="0">
                <a:latin typeface="Times New Roman" pitchFamily="18" charset="0"/>
                <a:cs typeface="Times New Roman" pitchFamily="18" charset="0"/>
              </a:rPr>
              <a:t>Дотации</a:t>
            </a:r>
          </a:p>
          <a:p>
            <a:pPr fontAlgn="auto">
              <a:spcBef>
                <a:spcPts val="0"/>
              </a:spcBef>
              <a:spcAft>
                <a:spcPts val="0"/>
              </a:spcAft>
              <a:defRPr/>
            </a:pPr>
            <a:endParaRPr lang="ru-RU" sz="1600" b="1" i="1" dirty="0">
              <a:latin typeface="Times New Roman" pitchFamily="18" charset="0"/>
              <a:cs typeface="Times New Roman" pitchFamily="18" charset="0"/>
            </a:endParaRPr>
          </a:p>
          <a:p>
            <a:pPr fontAlgn="auto">
              <a:spcBef>
                <a:spcPts val="0"/>
              </a:spcBef>
              <a:spcAft>
                <a:spcPts val="0"/>
              </a:spcAft>
              <a:defRPr/>
            </a:pPr>
            <a:endParaRPr lang="ru-RU" sz="1600" b="1" i="1" dirty="0">
              <a:latin typeface="Times New Roman" pitchFamily="18" charset="0"/>
              <a:cs typeface="Times New Roman" pitchFamily="18" charset="0"/>
            </a:endParaRPr>
          </a:p>
          <a:p>
            <a:pPr fontAlgn="auto">
              <a:spcBef>
                <a:spcPts val="0"/>
              </a:spcBef>
              <a:spcAft>
                <a:spcPts val="0"/>
              </a:spcAft>
              <a:defRPr/>
            </a:pPr>
            <a:endParaRPr lang="ru-RU" sz="1600" b="1" i="1" dirty="0">
              <a:latin typeface="Times New Roman" pitchFamily="18" charset="0"/>
              <a:cs typeface="Times New Roman" pitchFamily="18" charset="0"/>
            </a:endParaRPr>
          </a:p>
        </p:txBody>
      </p:sp>
      <p:sp>
        <p:nvSpPr>
          <p:cNvPr id="10" name="TextBox 9"/>
          <p:cNvSpPr txBox="1"/>
          <p:nvPr/>
        </p:nvSpPr>
        <p:spPr>
          <a:xfrm>
            <a:off x="250825" y="4030266"/>
            <a:ext cx="2808288" cy="1077218"/>
          </a:xfrm>
          <a:prstGeom prst="rect">
            <a:avLst/>
          </a:prstGeom>
          <a:solidFill>
            <a:schemeClr val="accent3">
              <a:lumMod val="20000"/>
              <a:lumOff val="80000"/>
            </a:schemeClr>
          </a:solidFill>
        </p:spPr>
        <p:txBody>
          <a:bodyPr>
            <a:spAutoFit/>
          </a:bodyPr>
          <a:lstStyle/>
          <a:p>
            <a:pPr fontAlgn="auto">
              <a:spcBef>
                <a:spcPts val="0"/>
              </a:spcBef>
              <a:spcAft>
                <a:spcPts val="0"/>
              </a:spcAft>
              <a:defRPr/>
            </a:pPr>
            <a:r>
              <a:rPr lang="ru-RU" sz="1600" b="1" i="1" dirty="0">
                <a:latin typeface="Times New Roman" pitchFamily="18" charset="0"/>
                <a:cs typeface="Times New Roman" pitchFamily="18" charset="0"/>
              </a:rPr>
              <a:t>Субвенции</a:t>
            </a: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p:txBody>
      </p:sp>
      <p:sp>
        <p:nvSpPr>
          <p:cNvPr id="11" name="TextBox 10"/>
          <p:cNvSpPr txBox="1"/>
          <p:nvPr/>
        </p:nvSpPr>
        <p:spPr>
          <a:xfrm>
            <a:off x="250825" y="2950369"/>
            <a:ext cx="2792413" cy="1077218"/>
          </a:xfrm>
          <a:prstGeom prst="rect">
            <a:avLst/>
          </a:prstGeom>
          <a:solidFill>
            <a:schemeClr val="accent5">
              <a:lumMod val="20000"/>
              <a:lumOff val="80000"/>
            </a:schemeClr>
          </a:solidFill>
        </p:spPr>
        <p:txBody>
          <a:bodyPr>
            <a:spAutoFit/>
          </a:bodyPr>
          <a:lstStyle/>
          <a:p>
            <a:pPr fontAlgn="auto">
              <a:spcBef>
                <a:spcPts val="0"/>
              </a:spcBef>
              <a:spcAft>
                <a:spcPts val="0"/>
              </a:spcAft>
              <a:defRPr/>
            </a:pPr>
            <a:r>
              <a:rPr lang="ru-RU" sz="1600" b="1" i="1" dirty="0">
                <a:latin typeface="Times New Roman" pitchFamily="18" charset="0"/>
                <a:cs typeface="Times New Roman" pitchFamily="18" charset="0"/>
              </a:rPr>
              <a:t>Субсидии</a:t>
            </a: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p:txBody>
      </p:sp>
      <p:sp>
        <p:nvSpPr>
          <p:cNvPr id="12" name="TextBox 11"/>
          <p:cNvSpPr txBox="1"/>
          <p:nvPr/>
        </p:nvSpPr>
        <p:spPr>
          <a:xfrm>
            <a:off x="3071802" y="2000246"/>
            <a:ext cx="5761037" cy="1077218"/>
          </a:xfrm>
          <a:prstGeom prst="rect">
            <a:avLst/>
          </a:prstGeom>
          <a:solidFill>
            <a:schemeClr val="tx2">
              <a:lumMod val="20000"/>
              <a:lumOff val="80000"/>
            </a:schemeClr>
          </a:solidFill>
        </p:spPr>
        <p:txBody>
          <a:bodyPr wrap="square">
            <a:spAutoFit/>
          </a:bodyPr>
          <a:lstStyle/>
          <a:p>
            <a:pPr algn="just" fontAlgn="auto">
              <a:spcBef>
                <a:spcPts val="0"/>
              </a:spcBef>
              <a:spcAft>
                <a:spcPts val="0"/>
              </a:spcAft>
              <a:defRPr/>
            </a:pPr>
            <a:r>
              <a:rPr lang="ru-RU" sz="1600" dirty="0">
                <a:latin typeface="Times New Roman" pitchFamily="18" charset="0"/>
                <a:cs typeface="Times New Roman" pitchFamily="18" charset="0"/>
              </a:rPr>
              <a:t>Предоставляются без определения конкретной цели их использования</a:t>
            </a:r>
          </a:p>
          <a:p>
            <a:pPr algn="just" fontAlgn="auto">
              <a:spcBef>
                <a:spcPts val="0"/>
              </a:spcBef>
              <a:spcAft>
                <a:spcPts val="0"/>
              </a:spcAft>
              <a:defRPr/>
            </a:pPr>
            <a:endParaRPr lang="ru-RU" sz="1600" dirty="0">
              <a:latin typeface="Times New Roman" pitchFamily="18" charset="0"/>
              <a:cs typeface="Times New Roman" pitchFamily="18" charset="0"/>
            </a:endParaRPr>
          </a:p>
          <a:p>
            <a:pPr algn="just" fontAlgn="auto">
              <a:spcBef>
                <a:spcPts val="0"/>
              </a:spcBef>
              <a:spcAft>
                <a:spcPts val="0"/>
              </a:spcAft>
              <a:defRPr/>
            </a:pPr>
            <a:endParaRPr lang="ru-RU" sz="1600" dirty="0">
              <a:latin typeface="Times New Roman" pitchFamily="18" charset="0"/>
              <a:cs typeface="Times New Roman" pitchFamily="18" charset="0"/>
            </a:endParaRPr>
          </a:p>
        </p:txBody>
      </p:sp>
      <p:sp>
        <p:nvSpPr>
          <p:cNvPr id="13" name="TextBox 12"/>
          <p:cNvSpPr txBox="1"/>
          <p:nvPr/>
        </p:nvSpPr>
        <p:spPr>
          <a:xfrm>
            <a:off x="3011515" y="4030266"/>
            <a:ext cx="5846766" cy="1077218"/>
          </a:xfrm>
          <a:prstGeom prst="rect">
            <a:avLst/>
          </a:prstGeom>
          <a:solidFill>
            <a:schemeClr val="accent3">
              <a:lumMod val="20000"/>
              <a:lumOff val="80000"/>
            </a:schemeClr>
          </a:solidFill>
        </p:spPr>
        <p:txBody>
          <a:bodyPr wrap="square">
            <a:spAutoFit/>
          </a:bodyPr>
          <a:lstStyle/>
          <a:p>
            <a:pPr algn="just" fontAlgn="auto">
              <a:spcBef>
                <a:spcPts val="0"/>
              </a:spcBef>
              <a:spcAft>
                <a:spcPts val="0"/>
              </a:spcAft>
              <a:defRPr/>
            </a:pPr>
            <a:r>
              <a:rPr lang="ru-RU" sz="1600" dirty="0">
                <a:latin typeface="Times New Roman" pitchFamily="18" charset="0"/>
                <a:cs typeface="Times New Roman" pitchFamily="18" charset="0"/>
              </a:rPr>
              <a:t>Предоставляются на финансирование «переданных» другим публично-правовым образованиям полномочий</a:t>
            </a:r>
          </a:p>
          <a:p>
            <a:pPr algn="just" fontAlgn="auto">
              <a:spcBef>
                <a:spcPts val="0"/>
              </a:spcBef>
              <a:spcAft>
                <a:spcPts val="0"/>
              </a:spcAft>
              <a:defRPr/>
            </a:pPr>
            <a:endParaRPr lang="ru-RU" sz="1600" dirty="0">
              <a:latin typeface="Times New Roman" pitchFamily="18" charset="0"/>
              <a:cs typeface="Times New Roman" pitchFamily="18" charset="0"/>
            </a:endParaRPr>
          </a:p>
          <a:p>
            <a:pPr algn="just" fontAlgn="auto">
              <a:spcBef>
                <a:spcPts val="0"/>
              </a:spcBef>
              <a:spcAft>
                <a:spcPts val="0"/>
              </a:spcAft>
              <a:defRPr/>
            </a:pPr>
            <a:endParaRPr lang="ru-RU" sz="1600" dirty="0">
              <a:latin typeface="Times New Roman" pitchFamily="18" charset="0"/>
              <a:cs typeface="Times New Roman" pitchFamily="18" charset="0"/>
            </a:endParaRPr>
          </a:p>
        </p:txBody>
      </p:sp>
      <p:sp>
        <p:nvSpPr>
          <p:cNvPr id="14" name="TextBox 13"/>
          <p:cNvSpPr txBox="1"/>
          <p:nvPr/>
        </p:nvSpPr>
        <p:spPr>
          <a:xfrm>
            <a:off x="2987674" y="2950369"/>
            <a:ext cx="5870605" cy="1077218"/>
          </a:xfrm>
          <a:prstGeom prst="rect">
            <a:avLst/>
          </a:prstGeom>
          <a:solidFill>
            <a:schemeClr val="accent5">
              <a:lumMod val="20000"/>
              <a:lumOff val="80000"/>
            </a:schemeClr>
          </a:solidFill>
        </p:spPr>
        <p:txBody>
          <a:bodyPr wrap="square">
            <a:spAutoFit/>
          </a:bodyPr>
          <a:lstStyle/>
          <a:p>
            <a:pPr algn="just" fontAlgn="auto">
              <a:spcBef>
                <a:spcPts val="0"/>
              </a:spcBef>
              <a:spcAft>
                <a:spcPts val="0"/>
              </a:spcAft>
              <a:defRPr/>
            </a:pPr>
            <a:r>
              <a:rPr lang="ru-RU" sz="1600" dirty="0">
                <a:latin typeface="Times New Roman" pitchFamily="18" charset="0"/>
                <a:cs typeface="Times New Roman" pitchFamily="18" charset="0"/>
              </a:rPr>
              <a:t>Предоставляются на условиях долевого софинансирования расходов других бюджетов</a:t>
            </a:r>
          </a:p>
          <a:p>
            <a:pPr algn="just" fontAlgn="auto">
              <a:spcBef>
                <a:spcPts val="0"/>
              </a:spcBef>
              <a:spcAft>
                <a:spcPts val="0"/>
              </a:spcAft>
              <a:defRPr/>
            </a:pPr>
            <a:endParaRPr lang="ru-RU" sz="1600" dirty="0">
              <a:latin typeface="Times New Roman" pitchFamily="18" charset="0"/>
              <a:cs typeface="Times New Roman" pitchFamily="18" charset="0"/>
            </a:endParaRPr>
          </a:p>
          <a:p>
            <a:pPr algn="just" fontAlgn="auto">
              <a:spcBef>
                <a:spcPts val="0"/>
              </a:spcBef>
              <a:spcAft>
                <a:spcPts val="0"/>
              </a:spcAft>
              <a:defRPr/>
            </a:pPr>
            <a:endParaRPr lang="ru-RU" sz="1600" dirty="0">
              <a:latin typeface="Times New Roman" pitchFamily="18" charset="0"/>
              <a:cs typeface="Times New Roman" pitchFamily="18" charset="0"/>
            </a:endParaRPr>
          </a:p>
        </p:txBody>
      </p:sp>
      <p:sp>
        <p:nvSpPr>
          <p:cNvPr id="236556" name="Text Box 16"/>
          <p:cNvSpPr txBox="1">
            <a:spLocks noChangeArrowheads="1"/>
          </p:cNvSpPr>
          <p:nvPr/>
        </p:nvSpPr>
        <p:spPr bwMode="auto">
          <a:xfrm>
            <a:off x="7667626" y="4893469"/>
            <a:ext cx="1368425" cy="307777"/>
          </a:xfrm>
          <a:prstGeom prst="rect">
            <a:avLst/>
          </a:prstGeom>
          <a:noFill/>
          <a:ln w="9525">
            <a:noFill/>
            <a:miter lim="800000"/>
            <a:headEnd/>
            <a:tailEnd/>
          </a:ln>
        </p:spPr>
        <p:txBody>
          <a:bodyPr>
            <a:spAutoFit/>
          </a:bodyPr>
          <a:lstStyle/>
          <a:p>
            <a:pPr algn="r">
              <a:spcBef>
                <a:spcPct val="50000"/>
              </a:spcBef>
            </a:pPr>
            <a:r>
              <a:rPr lang="ru-RU" sz="1400" b="1" dirty="0">
                <a:latin typeface="Times New Roman" pitchFamily="18" charset="0"/>
              </a:rPr>
              <a:t> </a:t>
            </a:r>
          </a:p>
        </p:txBody>
      </p:sp>
      <p:sp>
        <p:nvSpPr>
          <p:cNvPr id="2" name="Номер слайда 1"/>
          <p:cNvSpPr>
            <a:spLocks noGrp="1"/>
          </p:cNvSpPr>
          <p:nvPr>
            <p:ph type="sldNum" sz="quarter" idx="12"/>
          </p:nvPr>
        </p:nvSpPr>
        <p:spPr>
          <a:xfrm>
            <a:off x="7756388" y="4893469"/>
            <a:ext cx="1279663" cy="205113"/>
          </a:xfrm>
        </p:spPr>
        <p:txBody>
          <a:bodyPr>
            <a:normAutofit fontScale="47500" lnSpcReduction="20000"/>
          </a:bodyPr>
          <a:lstStyle/>
          <a:p>
            <a:fld id="{746FD205-8D79-439C-A802-2377436AEC8A}" type="slidenum">
              <a:rPr lang="en-US" smtClean="0">
                <a:solidFill>
                  <a:prstClr val="black"/>
                </a:solidFill>
              </a:rPr>
              <a:pPr/>
              <a:t>12</a:t>
            </a:fld>
            <a:endParaRPr lang="en-US" dirty="0">
              <a:solidFill>
                <a:prstClr val="black"/>
              </a:solidFill>
            </a:endParaRPr>
          </a:p>
        </p:txBody>
      </p:sp>
      <p:pic>
        <p:nvPicPr>
          <p:cNvPr id="15" name="Picture 2" descr="C:\Users\Lena\Desktop\ВСЕ\БЮДЖЕТ 2019-2021\Фото Бирюча\16.jpg"/>
          <p:cNvPicPr>
            <a:picLocks noChangeAspect="1" noChangeArrowheads="1"/>
          </p:cNvPicPr>
          <p:nvPr/>
        </p:nvPicPr>
        <p:blipFill>
          <a:blip r:embed="rId2" cstate="print"/>
          <a:srcRect/>
          <a:stretch>
            <a:fillRect/>
          </a:stretch>
        </p:blipFill>
        <p:spPr bwMode="auto">
          <a:xfrm>
            <a:off x="0" y="0"/>
            <a:ext cx="571472" cy="390525"/>
          </a:xfrm>
          <a:prstGeom prst="rect">
            <a:avLst/>
          </a:prstGeom>
          <a:noFill/>
        </p:spPr>
      </p:pic>
      <p:pic>
        <p:nvPicPr>
          <p:cNvPr id="16"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1" y="0"/>
            <a:ext cx="642909" cy="442913"/>
          </a:xfrm>
          <a:prstGeom prst="rect">
            <a:avLst/>
          </a:prstGeom>
          <a:noFill/>
        </p:spPr>
      </p:pic>
      <p:pic>
        <p:nvPicPr>
          <p:cNvPr id="17"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0" y="0"/>
            <a:ext cx="642909" cy="442913"/>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26"/>
          <p:cNvSpPr txBox="1">
            <a:spLocks noGrp="1"/>
          </p:cNvSpPr>
          <p:nvPr>
            <p:ph type="title"/>
          </p:nvPr>
        </p:nvSpPr>
        <p:spPr>
          <a:xfrm>
            <a:off x="457200" y="500048"/>
            <a:ext cx="8229600" cy="2857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1400" b="1" dirty="0" smtClean="0"/>
              <a:t>Основные параметры бюджета на 2024-2026 годы</a:t>
            </a:r>
            <a:endParaRPr sz="1400" b="1"/>
          </a:p>
        </p:txBody>
      </p:sp>
      <p:grpSp>
        <p:nvGrpSpPr>
          <p:cNvPr id="2" name="Google Shape;668;p26"/>
          <p:cNvGrpSpPr/>
          <p:nvPr/>
        </p:nvGrpSpPr>
        <p:grpSpPr>
          <a:xfrm>
            <a:off x="1166514" y="3448987"/>
            <a:ext cx="394618" cy="388380"/>
            <a:chOff x="4687894" y="2289713"/>
            <a:chExt cx="359594" cy="353909"/>
          </a:xfrm>
        </p:grpSpPr>
        <p:sp>
          <p:nvSpPr>
            <p:cNvPr id="669" name="Google Shape;669;p26"/>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679;p26"/>
          <p:cNvGrpSpPr/>
          <p:nvPr/>
        </p:nvGrpSpPr>
        <p:grpSpPr>
          <a:xfrm>
            <a:off x="1159311" y="1834606"/>
            <a:ext cx="409150" cy="375940"/>
            <a:chOff x="1952836" y="2774422"/>
            <a:chExt cx="372835" cy="342573"/>
          </a:xfrm>
        </p:grpSpPr>
        <p:sp>
          <p:nvSpPr>
            <p:cNvPr id="680" name="Google Shape;680;p26"/>
            <p:cNvSpPr/>
            <p:nvPr/>
          </p:nvSpPr>
          <p:spPr>
            <a:xfrm>
              <a:off x="2076490" y="3057581"/>
              <a:ext cx="40869" cy="40869"/>
            </a:xfrm>
            <a:custGeom>
              <a:avLst/>
              <a:gdLst/>
              <a:ahLst/>
              <a:cxnLst/>
              <a:rect l="l" t="t" r="r" b="b"/>
              <a:pathLst>
                <a:path w="1287" h="1287" extrusionOk="0">
                  <a:moveTo>
                    <a:pt x="643" y="346"/>
                  </a:moveTo>
                  <a:cubicBezTo>
                    <a:pt x="810" y="346"/>
                    <a:pt x="941" y="477"/>
                    <a:pt x="941" y="644"/>
                  </a:cubicBezTo>
                  <a:cubicBezTo>
                    <a:pt x="941" y="811"/>
                    <a:pt x="810" y="941"/>
                    <a:pt x="643" y="941"/>
                  </a:cubicBezTo>
                  <a:cubicBezTo>
                    <a:pt x="476" y="941"/>
                    <a:pt x="345" y="811"/>
                    <a:pt x="345" y="644"/>
                  </a:cubicBezTo>
                  <a:cubicBezTo>
                    <a:pt x="345" y="477"/>
                    <a:pt x="476" y="346"/>
                    <a:pt x="643" y="346"/>
                  </a:cubicBezTo>
                  <a:close/>
                  <a:moveTo>
                    <a:pt x="643" y="1"/>
                  </a:moveTo>
                  <a:cubicBezTo>
                    <a:pt x="286" y="1"/>
                    <a:pt x="0" y="287"/>
                    <a:pt x="0" y="644"/>
                  </a:cubicBezTo>
                  <a:cubicBezTo>
                    <a:pt x="0" y="1001"/>
                    <a:pt x="286" y="1287"/>
                    <a:pt x="643" y="1287"/>
                  </a:cubicBezTo>
                  <a:cubicBezTo>
                    <a:pt x="1000" y="1287"/>
                    <a:pt x="1286" y="1001"/>
                    <a:pt x="1286" y="644"/>
                  </a:cubicBezTo>
                  <a:cubicBezTo>
                    <a:pt x="1286" y="287"/>
                    <a:pt x="1000" y="1"/>
                    <a:pt x="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2208432" y="3057581"/>
              <a:ext cx="40869" cy="40869"/>
            </a:xfrm>
            <a:custGeom>
              <a:avLst/>
              <a:gdLst/>
              <a:ahLst/>
              <a:cxnLst/>
              <a:rect l="l" t="t" r="r" b="b"/>
              <a:pathLst>
                <a:path w="1287" h="1287" extrusionOk="0">
                  <a:moveTo>
                    <a:pt x="643" y="346"/>
                  </a:moveTo>
                  <a:cubicBezTo>
                    <a:pt x="810" y="346"/>
                    <a:pt x="941" y="477"/>
                    <a:pt x="941" y="644"/>
                  </a:cubicBezTo>
                  <a:cubicBezTo>
                    <a:pt x="941" y="811"/>
                    <a:pt x="810" y="941"/>
                    <a:pt x="643" y="941"/>
                  </a:cubicBezTo>
                  <a:cubicBezTo>
                    <a:pt x="477" y="941"/>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86" y="1001"/>
                    <a:pt x="1286" y="644"/>
                  </a:cubicBezTo>
                  <a:cubicBezTo>
                    <a:pt x="1286" y="287"/>
                    <a:pt x="1001" y="1"/>
                    <a:pt x="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1952836" y="2774422"/>
              <a:ext cx="372835" cy="342573"/>
            </a:xfrm>
            <a:custGeom>
              <a:avLst/>
              <a:gdLst/>
              <a:ahLst/>
              <a:cxnLst/>
              <a:rect l="l" t="t" r="r" b="b"/>
              <a:pathLst>
                <a:path w="11741" h="10788" extrusionOk="0">
                  <a:moveTo>
                    <a:pt x="5382" y="1988"/>
                  </a:moveTo>
                  <a:lnTo>
                    <a:pt x="5382" y="3001"/>
                  </a:lnTo>
                  <a:lnTo>
                    <a:pt x="4359" y="3001"/>
                  </a:lnTo>
                  <a:lnTo>
                    <a:pt x="4359" y="1988"/>
                  </a:lnTo>
                  <a:close/>
                  <a:moveTo>
                    <a:pt x="6752" y="1988"/>
                  </a:moveTo>
                  <a:lnTo>
                    <a:pt x="6752" y="3001"/>
                  </a:lnTo>
                  <a:lnTo>
                    <a:pt x="5728" y="3001"/>
                  </a:lnTo>
                  <a:lnTo>
                    <a:pt x="5728" y="1988"/>
                  </a:lnTo>
                  <a:close/>
                  <a:moveTo>
                    <a:pt x="8121" y="1988"/>
                  </a:moveTo>
                  <a:lnTo>
                    <a:pt x="8121" y="3001"/>
                  </a:lnTo>
                  <a:lnTo>
                    <a:pt x="7097" y="3001"/>
                  </a:lnTo>
                  <a:lnTo>
                    <a:pt x="7097" y="1988"/>
                  </a:lnTo>
                  <a:close/>
                  <a:moveTo>
                    <a:pt x="9490" y="1988"/>
                  </a:moveTo>
                  <a:lnTo>
                    <a:pt x="9490" y="3001"/>
                  </a:lnTo>
                  <a:lnTo>
                    <a:pt x="8466" y="3001"/>
                  </a:lnTo>
                  <a:lnTo>
                    <a:pt x="8466" y="1988"/>
                  </a:lnTo>
                  <a:close/>
                  <a:moveTo>
                    <a:pt x="10324" y="1988"/>
                  </a:moveTo>
                  <a:lnTo>
                    <a:pt x="10085" y="3001"/>
                  </a:lnTo>
                  <a:lnTo>
                    <a:pt x="9847" y="3001"/>
                  </a:lnTo>
                  <a:lnTo>
                    <a:pt x="9847" y="1988"/>
                  </a:lnTo>
                  <a:close/>
                  <a:moveTo>
                    <a:pt x="4001" y="2000"/>
                  </a:moveTo>
                  <a:lnTo>
                    <a:pt x="4001" y="3012"/>
                  </a:lnTo>
                  <a:lnTo>
                    <a:pt x="3311" y="3012"/>
                  </a:lnTo>
                  <a:lnTo>
                    <a:pt x="2965" y="2000"/>
                  </a:lnTo>
                  <a:close/>
                  <a:moveTo>
                    <a:pt x="10014" y="3334"/>
                  </a:moveTo>
                  <a:lnTo>
                    <a:pt x="9847" y="4048"/>
                  </a:lnTo>
                  <a:lnTo>
                    <a:pt x="9847" y="3334"/>
                  </a:lnTo>
                  <a:close/>
                  <a:moveTo>
                    <a:pt x="4013" y="3334"/>
                  </a:moveTo>
                  <a:lnTo>
                    <a:pt x="4013" y="4370"/>
                  </a:lnTo>
                  <a:lnTo>
                    <a:pt x="3823" y="4370"/>
                  </a:lnTo>
                  <a:lnTo>
                    <a:pt x="3454" y="3334"/>
                  </a:lnTo>
                  <a:close/>
                  <a:moveTo>
                    <a:pt x="5371" y="3334"/>
                  </a:moveTo>
                  <a:lnTo>
                    <a:pt x="5371" y="4370"/>
                  </a:lnTo>
                  <a:lnTo>
                    <a:pt x="4347" y="4370"/>
                  </a:lnTo>
                  <a:lnTo>
                    <a:pt x="4347" y="3334"/>
                  </a:lnTo>
                  <a:close/>
                  <a:moveTo>
                    <a:pt x="6752" y="3334"/>
                  </a:moveTo>
                  <a:lnTo>
                    <a:pt x="6752" y="4370"/>
                  </a:lnTo>
                  <a:lnTo>
                    <a:pt x="5728" y="4370"/>
                  </a:lnTo>
                  <a:lnTo>
                    <a:pt x="5728" y="3334"/>
                  </a:lnTo>
                  <a:close/>
                  <a:moveTo>
                    <a:pt x="8121" y="3358"/>
                  </a:moveTo>
                  <a:lnTo>
                    <a:pt x="8121" y="4382"/>
                  </a:lnTo>
                  <a:lnTo>
                    <a:pt x="7097" y="4382"/>
                  </a:lnTo>
                  <a:lnTo>
                    <a:pt x="7097" y="3358"/>
                  </a:lnTo>
                  <a:close/>
                  <a:moveTo>
                    <a:pt x="9514" y="3358"/>
                  </a:moveTo>
                  <a:lnTo>
                    <a:pt x="9514" y="4382"/>
                  </a:lnTo>
                  <a:lnTo>
                    <a:pt x="8478" y="4382"/>
                  </a:lnTo>
                  <a:lnTo>
                    <a:pt x="8478" y="3358"/>
                  </a:lnTo>
                  <a:close/>
                  <a:moveTo>
                    <a:pt x="4001" y="4727"/>
                  </a:moveTo>
                  <a:lnTo>
                    <a:pt x="4001" y="4941"/>
                  </a:lnTo>
                  <a:lnTo>
                    <a:pt x="3930" y="4727"/>
                  </a:lnTo>
                  <a:close/>
                  <a:moveTo>
                    <a:pt x="5371" y="4715"/>
                  </a:moveTo>
                  <a:lnTo>
                    <a:pt x="5371" y="5525"/>
                  </a:lnTo>
                  <a:cubicBezTo>
                    <a:pt x="5297" y="5521"/>
                    <a:pt x="5230" y="5520"/>
                    <a:pt x="5167" y="5520"/>
                  </a:cubicBezTo>
                  <a:cubicBezTo>
                    <a:pt x="5049" y="5520"/>
                    <a:pt x="4947" y="5524"/>
                    <a:pt x="4854" y="5524"/>
                  </a:cubicBezTo>
                  <a:cubicBezTo>
                    <a:pt x="4666" y="5524"/>
                    <a:pt x="4516" y="5507"/>
                    <a:pt x="4347" y="5406"/>
                  </a:cubicBezTo>
                  <a:lnTo>
                    <a:pt x="4347" y="4715"/>
                  </a:lnTo>
                  <a:close/>
                  <a:moveTo>
                    <a:pt x="6752" y="4727"/>
                  </a:moveTo>
                  <a:lnTo>
                    <a:pt x="6752" y="5525"/>
                  </a:lnTo>
                  <a:lnTo>
                    <a:pt x="5728" y="5525"/>
                  </a:lnTo>
                  <a:lnTo>
                    <a:pt x="5728" y="4727"/>
                  </a:lnTo>
                  <a:close/>
                  <a:moveTo>
                    <a:pt x="8121" y="4727"/>
                  </a:moveTo>
                  <a:lnTo>
                    <a:pt x="8121" y="5525"/>
                  </a:lnTo>
                  <a:lnTo>
                    <a:pt x="7097" y="5525"/>
                  </a:lnTo>
                  <a:lnTo>
                    <a:pt x="7097" y="4727"/>
                  </a:lnTo>
                  <a:close/>
                  <a:moveTo>
                    <a:pt x="9490" y="4727"/>
                  </a:moveTo>
                  <a:lnTo>
                    <a:pt x="9490" y="5525"/>
                  </a:lnTo>
                  <a:lnTo>
                    <a:pt x="8466" y="5525"/>
                  </a:lnTo>
                  <a:lnTo>
                    <a:pt x="8466" y="4727"/>
                  </a:lnTo>
                  <a:close/>
                  <a:moveTo>
                    <a:pt x="4537" y="8680"/>
                  </a:moveTo>
                  <a:cubicBezTo>
                    <a:pt x="5025" y="8680"/>
                    <a:pt x="5418" y="9085"/>
                    <a:pt x="5418" y="9561"/>
                  </a:cubicBezTo>
                  <a:cubicBezTo>
                    <a:pt x="5418" y="10037"/>
                    <a:pt x="5025" y="10442"/>
                    <a:pt x="4537" y="10442"/>
                  </a:cubicBezTo>
                  <a:cubicBezTo>
                    <a:pt x="4049" y="10442"/>
                    <a:pt x="3656" y="10049"/>
                    <a:pt x="3656" y="9561"/>
                  </a:cubicBezTo>
                  <a:cubicBezTo>
                    <a:pt x="3656" y="9085"/>
                    <a:pt x="4049" y="8680"/>
                    <a:pt x="4537" y="8680"/>
                  </a:cubicBezTo>
                  <a:close/>
                  <a:moveTo>
                    <a:pt x="8692" y="8680"/>
                  </a:moveTo>
                  <a:cubicBezTo>
                    <a:pt x="9181" y="8680"/>
                    <a:pt x="9573" y="9085"/>
                    <a:pt x="9573" y="9561"/>
                  </a:cubicBezTo>
                  <a:cubicBezTo>
                    <a:pt x="9573" y="10037"/>
                    <a:pt x="9181" y="10442"/>
                    <a:pt x="8692" y="10442"/>
                  </a:cubicBezTo>
                  <a:cubicBezTo>
                    <a:pt x="8204" y="10442"/>
                    <a:pt x="7811" y="10049"/>
                    <a:pt x="7811" y="9561"/>
                  </a:cubicBezTo>
                  <a:cubicBezTo>
                    <a:pt x="7811" y="9085"/>
                    <a:pt x="8204" y="8680"/>
                    <a:pt x="8692" y="8680"/>
                  </a:cubicBezTo>
                  <a:close/>
                  <a:moveTo>
                    <a:pt x="620" y="0"/>
                  </a:moveTo>
                  <a:cubicBezTo>
                    <a:pt x="287" y="0"/>
                    <a:pt x="1" y="286"/>
                    <a:pt x="1" y="631"/>
                  </a:cubicBezTo>
                  <a:cubicBezTo>
                    <a:pt x="1" y="976"/>
                    <a:pt x="287" y="1250"/>
                    <a:pt x="620" y="1250"/>
                  </a:cubicBezTo>
                  <a:lnTo>
                    <a:pt x="1394" y="1250"/>
                  </a:lnTo>
                  <a:lnTo>
                    <a:pt x="2346" y="3965"/>
                  </a:lnTo>
                  <a:cubicBezTo>
                    <a:pt x="2374" y="4029"/>
                    <a:pt x="2444" y="4072"/>
                    <a:pt x="2513" y="4072"/>
                  </a:cubicBezTo>
                  <a:cubicBezTo>
                    <a:pt x="2533" y="4072"/>
                    <a:pt x="2553" y="4068"/>
                    <a:pt x="2573" y="4060"/>
                  </a:cubicBezTo>
                  <a:cubicBezTo>
                    <a:pt x="2668" y="4036"/>
                    <a:pt x="2704" y="3929"/>
                    <a:pt x="2680" y="3846"/>
                  </a:cubicBezTo>
                  <a:cubicBezTo>
                    <a:pt x="1739" y="1191"/>
                    <a:pt x="1692" y="1072"/>
                    <a:pt x="1692" y="1072"/>
                  </a:cubicBezTo>
                  <a:cubicBezTo>
                    <a:pt x="1656" y="965"/>
                    <a:pt x="1561" y="905"/>
                    <a:pt x="1441" y="905"/>
                  </a:cubicBezTo>
                  <a:lnTo>
                    <a:pt x="620" y="905"/>
                  </a:lnTo>
                  <a:cubicBezTo>
                    <a:pt x="465" y="905"/>
                    <a:pt x="346" y="774"/>
                    <a:pt x="346" y="631"/>
                  </a:cubicBezTo>
                  <a:cubicBezTo>
                    <a:pt x="346" y="464"/>
                    <a:pt x="477" y="345"/>
                    <a:pt x="620" y="345"/>
                  </a:cubicBezTo>
                  <a:lnTo>
                    <a:pt x="1441" y="345"/>
                  </a:lnTo>
                  <a:cubicBezTo>
                    <a:pt x="1787" y="345"/>
                    <a:pt x="2084" y="536"/>
                    <a:pt x="2215" y="845"/>
                  </a:cubicBezTo>
                  <a:cubicBezTo>
                    <a:pt x="2418" y="1429"/>
                    <a:pt x="3585" y="4703"/>
                    <a:pt x="3751" y="5191"/>
                  </a:cubicBezTo>
                  <a:cubicBezTo>
                    <a:pt x="3870" y="5548"/>
                    <a:pt x="4287" y="5882"/>
                    <a:pt x="4775" y="5882"/>
                  </a:cubicBezTo>
                  <a:lnTo>
                    <a:pt x="10978" y="5882"/>
                  </a:lnTo>
                  <a:cubicBezTo>
                    <a:pt x="11145" y="5882"/>
                    <a:pt x="11264" y="6013"/>
                    <a:pt x="11264" y="6168"/>
                  </a:cubicBezTo>
                  <a:cubicBezTo>
                    <a:pt x="11264" y="6322"/>
                    <a:pt x="11133" y="6441"/>
                    <a:pt x="10978" y="6441"/>
                  </a:cubicBezTo>
                  <a:lnTo>
                    <a:pt x="4775" y="6441"/>
                  </a:lnTo>
                  <a:cubicBezTo>
                    <a:pt x="4108" y="6441"/>
                    <a:pt x="3489" y="6049"/>
                    <a:pt x="3227" y="5417"/>
                  </a:cubicBezTo>
                  <a:lnTo>
                    <a:pt x="2882" y="4453"/>
                  </a:lnTo>
                  <a:cubicBezTo>
                    <a:pt x="2863" y="4377"/>
                    <a:pt x="2791" y="4339"/>
                    <a:pt x="2720" y="4339"/>
                  </a:cubicBezTo>
                  <a:cubicBezTo>
                    <a:pt x="2702" y="4339"/>
                    <a:pt x="2684" y="4341"/>
                    <a:pt x="2668" y="4346"/>
                  </a:cubicBezTo>
                  <a:cubicBezTo>
                    <a:pt x="2573" y="4382"/>
                    <a:pt x="2525" y="4477"/>
                    <a:pt x="2561" y="4572"/>
                  </a:cubicBezTo>
                  <a:cubicBezTo>
                    <a:pt x="2846" y="5275"/>
                    <a:pt x="2846" y="5596"/>
                    <a:pt x="3180" y="6013"/>
                  </a:cubicBezTo>
                  <a:lnTo>
                    <a:pt x="2799" y="6560"/>
                  </a:lnTo>
                  <a:cubicBezTo>
                    <a:pt x="2215" y="7394"/>
                    <a:pt x="2715" y="8549"/>
                    <a:pt x="3716" y="8680"/>
                  </a:cubicBezTo>
                  <a:cubicBezTo>
                    <a:pt x="2918" y="9418"/>
                    <a:pt x="3442" y="10787"/>
                    <a:pt x="4549" y="10787"/>
                  </a:cubicBezTo>
                  <a:cubicBezTo>
                    <a:pt x="5656" y="10787"/>
                    <a:pt x="6168" y="9454"/>
                    <a:pt x="5394" y="8692"/>
                  </a:cubicBezTo>
                  <a:lnTo>
                    <a:pt x="7871" y="8692"/>
                  </a:lnTo>
                  <a:cubicBezTo>
                    <a:pt x="7085" y="9454"/>
                    <a:pt x="7621" y="10787"/>
                    <a:pt x="8716" y="10787"/>
                  </a:cubicBezTo>
                  <a:cubicBezTo>
                    <a:pt x="9823" y="10787"/>
                    <a:pt x="10335" y="9454"/>
                    <a:pt x="9562" y="8692"/>
                  </a:cubicBezTo>
                  <a:lnTo>
                    <a:pt x="9788" y="8692"/>
                  </a:lnTo>
                  <a:cubicBezTo>
                    <a:pt x="10133" y="8692"/>
                    <a:pt x="10419" y="8406"/>
                    <a:pt x="10419" y="8073"/>
                  </a:cubicBezTo>
                  <a:cubicBezTo>
                    <a:pt x="10419" y="7727"/>
                    <a:pt x="10133" y="7442"/>
                    <a:pt x="9788" y="7442"/>
                  </a:cubicBezTo>
                  <a:lnTo>
                    <a:pt x="8228" y="7442"/>
                  </a:lnTo>
                  <a:cubicBezTo>
                    <a:pt x="8133" y="7442"/>
                    <a:pt x="8061" y="7513"/>
                    <a:pt x="8061" y="7608"/>
                  </a:cubicBezTo>
                  <a:cubicBezTo>
                    <a:pt x="8061" y="7692"/>
                    <a:pt x="8133" y="7775"/>
                    <a:pt x="8228" y="7775"/>
                  </a:cubicBezTo>
                  <a:lnTo>
                    <a:pt x="9788" y="7775"/>
                  </a:lnTo>
                  <a:cubicBezTo>
                    <a:pt x="9954" y="7775"/>
                    <a:pt x="10074" y="7906"/>
                    <a:pt x="10074" y="8049"/>
                  </a:cubicBezTo>
                  <a:cubicBezTo>
                    <a:pt x="10074" y="8215"/>
                    <a:pt x="9943" y="8335"/>
                    <a:pt x="9788" y="8335"/>
                  </a:cubicBezTo>
                  <a:lnTo>
                    <a:pt x="3930" y="8335"/>
                  </a:lnTo>
                  <a:cubicBezTo>
                    <a:pt x="3108" y="8335"/>
                    <a:pt x="2620" y="7418"/>
                    <a:pt x="3096" y="6739"/>
                  </a:cubicBezTo>
                  <a:lnTo>
                    <a:pt x="3442" y="6251"/>
                  </a:lnTo>
                  <a:cubicBezTo>
                    <a:pt x="3573" y="6382"/>
                    <a:pt x="3739" y="6489"/>
                    <a:pt x="3906" y="6560"/>
                  </a:cubicBezTo>
                  <a:lnTo>
                    <a:pt x="3573" y="7072"/>
                  </a:lnTo>
                  <a:cubicBezTo>
                    <a:pt x="3358" y="7370"/>
                    <a:pt x="3573" y="7775"/>
                    <a:pt x="3942" y="7775"/>
                  </a:cubicBezTo>
                  <a:lnTo>
                    <a:pt x="7609" y="7775"/>
                  </a:lnTo>
                  <a:cubicBezTo>
                    <a:pt x="7692" y="7775"/>
                    <a:pt x="7764" y="7692"/>
                    <a:pt x="7764" y="7608"/>
                  </a:cubicBezTo>
                  <a:cubicBezTo>
                    <a:pt x="7764" y="7513"/>
                    <a:pt x="7692" y="7442"/>
                    <a:pt x="7609" y="7442"/>
                  </a:cubicBezTo>
                  <a:lnTo>
                    <a:pt x="3942" y="7442"/>
                  </a:lnTo>
                  <a:cubicBezTo>
                    <a:pt x="3847" y="7442"/>
                    <a:pt x="3811" y="7334"/>
                    <a:pt x="3847" y="7263"/>
                  </a:cubicBezTo>
                  <a:lnTo>
                    <a:pt x="4251" y="6703"/>
                  </a:lnTo>
                  <a:cubicBezTo>
                    <a:pt x="4465" y="6762"/>
                    <a:pt x="4535" y="6775"/>
                    <a:pt x="5134" y="6775"/>
                  </a:cubicBezTo>
                  <a:cubicBezTo>
                    <a:pt x="5630" y="6775"/>
                    <a:pt x="6490" y="6766"/>
                    <a:pt x="8097" y="6766"/>
                  </a:cubicBezTo>
                  <a:cubicBezTo>
                    <a:pt x="8881" y="6766"/>
                    <a:pt x="9842" y="6768"/>
                    <a:pt x="11026" y="6775"/>
                  </a:cubicBezTo>
                  <a:cubicBezTo>
                    <a:pt x="11371" y="6775"/>
                    <a:pt x="11645" y="6489"/>
                    <a:pt x="11645" y="6144"/>
                  </a:cubicBezTo>
                  <a:cubicBezTo>
                    <a:pt x="11598" y="5810"/>
                    <a:pt x="11312" y="5525"/>
                    <a:pt x="10966" y="5525"/>
                  </a:cubicBezTo>
                  <a:lnTo>
                    <a:pt x="10788" y="5525"/>
                  </a:lnTo>
                  <a:lnTo>
                    <a:pt x="11598" y="2048"/>
                  </a:lnTo>
                  <a:cubicBezTo>
                    <a:pt x="11740" y="1393"/>
                    <a:pt x="11252" y="762"/>
                    <a:pt x="10562" y="762"/>
                  </a:cubicBezTo>
                  <a:lnTo>
                    <a:pt x="7252" y="762"/>
                  </a:lnTo>
                  <a:cubicBezTo>
                    <a:pt x="7156" y="762"/>
                    <a:pt x="7085" y="834"/>
                    <a:pt x="7085" y="929"/>
                  </a:cubicBezTo>
                  <a:cubicBezTo>
                    <a:pt x="7085" y="1012"/>
                    <a:pt x="7156" y="1096"/>
                    <a:pt x="7252" y="1096"/>
                  </a:cubicBezTo>
                  <a:lnTo>
                    <a:pt x="10562" y="1096"/>
                  </a:lnTo>
                  <a:cubicBezTo>
                    <a:pt x="11026" y="1096"/>
                    <a:pt x="11359" y="1524"/>
                    <a:pt x="11252" y="1953"/>
                  </a:cubicBezTo>
                  <a:lnTo>
                    <a:pt x="10431" y="5525"/>
                  </a:lnTo>
                  <a:lnTo>
                    <a:pt x="9847" y="5525"/>
                  </a:lnTo>
                  <a:cubicBezTo>
                    <a:pt x="9943" y="5144"/>
                    <a:pt x="10585" y="2369"/>
                    <a:pt x="10705" y="1869"/>
                  </a:cubicBezTo>
                  <a:cubicBezTo>
                    <a:pt x="10728" y="1762"/>
                    <a:pt x="10645" y="1655"/>
                    <a:pt x="10538" y="1655"/>
                  </a:cubicBezTo>
                  <a:lnTo>
                    <a:pt x="2858" y="1655"/>
                  </a:lnTo>
                  <a:lnTo>
                    <a:pt x="2668" y="1096"/>
                  </a:lnTo>
                  <a:lnTo>
                    <a:pt x="6621" y="1096"/>
                  </a:lnTo>
                  <a:cubicBezTo>
                    <a:pt x="6716" y="1096"/>
                    <a:pt x="6787" y="1012"/>
                    <a:pt x="6787" y="929"/>
                  </a:cubicBezTo>
                  <a:cubicBezTo>
                    <a:pt x="6787" y="834"/>
                    <a:pt x="6716" y="762"/>
                    <a:pt x="6621" y="762"/>
                  </a:cubicBezTo>
                  <a:lnTo>
                    <a:pt x="2549" y="762"/>
                  </a:lnTo>
                  <a:cubicBezTo>
                    <a:pt x="2394" y="334"/>
                    <a:pt x="1965" y="0"/>
                    <a:pt x="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2" name="Таблица 61"/>
          <p:cNvGraphicFramePr>
            <a:graphicFrameLocks noGrp="1"/>
          </p:cNvGraphicFramePr>
          <p:nvPr/>
        </p:nvGraphicFramePr>
        <p:xfrm>
          <a:off x="214282" y="857237"/>
          <a:ext cx="3286148" cy="3312159"/>
        </p:xfrm>
        <a:graphic>
          <a:graphicData uri="http://schemas.openxmlformats.org/drawingml/2006/table">
            <a:tbl>
              <a:tblPr/>
              <a:tblGrid>
                <a:gridCol w="1229903"/>
                <a:gridCol w="736662"/>
                <a:gridCol w="685414"/>
                <a:gridCol w="634169"/>
              </a:tblGrid>
              <a:tr h="353958">
                <a:tc>
                  <a:txBody>
                    <a:bodyPr/>
                    <a:lstStyle/>
                    <a:p>
                      <a:pPr algn="ctr" rtl="0" fontAlgn="ctr"/>
                      <a:r>
                        <a:rPr lang="ru-RU" sz="900" b="1" i="0" u="none" strike="noStrike" dirty="0">
                          <a:solidFill>
                            <a:srgbClr val="FFFFFF"/>
                          </a:solidFill>
                          <a:latin typeface="Times New Roman"/>
                        </a:rPr>
                        <a:t>Наименование показателей</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rtl="0" fontAlgn="ctr"/>
                      <a:r>
                        <a:rPr lang="ru-RU" sz="900" b="1" i="0" u="none" strike="noStrike" dirty="0">
                          <a:solidFill>
                            <a:srgbClr val="FFFFFF"/>
                          </a:solidFill>
                          <a:latin typeface="Times New Roman"/>
                        </a:rPr>
                        <a:t> </a:t>
                      </a:r>
                      <a:r>
                        <a:rPr lang="ru-RU" sz="900" b="1" i="0" u="none" strike="noStrike" dirty="0" smtClean="0">
                          <a:solidFill>
                            <a:srgbClr val="FFFFFF"/>
                          </a:solidFill>
                          <a:latin typeface="Times New Roman"/>
                        </a:rPr>
                        <a:t>2024 </a:t>
                      </a:r>
                      <a:r>
                        <a:rPr lang="ru-RU" sz="900" b="1" i="0" u="none" strike="noStrike" dirty="0">
                          <a:solidFill>
                            <a:srgbClr val="FFFFFF"/>
                          </a:solidFill>
                          <a:latin typeface="Times New Roman"/>
                        </a:rPr>
                        <a:t>год  </a:t>
                      </a: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rtl="0" fontAlgn="ctr"/>
                      <a:r>
                        <a:rPr lang="ru-RU" sz="900" b="1" i="0" u="none" strike="noStrike" dirty="0" smtClean="0">
                          <a:solidFill>
                            <a:srgbClr val="FFFFFF"/>
                          </a:solidFill>
                          <a:latin typeface="Times New Roman"/>
                        </a:rPr>
                        <a:t> 2025 </a:t>
                      </a:r>
                      <a:r>
                        <a:rPr lang="ru-RU" sz="900" b="1" i="0" u="none" strike="noStrike" dirty="0">
                          <a:solidFill>
                            <a:srgbClr val="FFFFFF"/>
                          </a:solidFill>
                          <a:latin typeface="Times New Roman"/>
                        </a:rPr>
                        <a:t>год </a:t>
                      </a: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rtl="0" fontAlgn="ctr"/>
                      <a:r>
                        <a:rPr lang="ru-RU" sz="900" b="1" i="0" u="none" strike="noStrike" dirty="0" smtClean="0">
                          <a:solidFill>
                            <a:srgbClr val="FFFFFF"/>
                          </a:solidFill>
                          <a:latin typeface="Times New Roman"/>
                        </a:rPr>
                        <a:t>2026 </a:t>
                      </a:r>
                      <a:r>
                        <a:rPr lang="ru-RU" sz="900" b="1" i="0" u="none" strike="noStrike" dirty="0">
                          <a:solidFill>
                            <a:srgbClr val="FFFFFF"/>
                          </a:solidFill>
                          <a:latin typeface="Times New Roman"/>
                        </a:rPr>
                        <a:t>год</a:t>
                      </a: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60000"/>
                        <a:lumOff val="40000"/>
                      </a:schemeClr>
                    </a:solidFill>
                  </a:tcPr>
                </a:tc>
              </a:tr>
              <a:tr h="260572">
                <a:tc>
                  <a:txBody>
                    <a:bodyPr/>
                    <a:lstStyle/>
                    <a:p>
                      <a:pPr algn="ctr" rtl="0" fontAlgn="ctr"/>
                      <a:r>
                        <a:rPr lang="ru-RU" sz="1000" b="1" i="0" u="none" strike="noStrike" dirty="0">
                          <a:solidFill>
                            <a:srgbClr val="000000"/>
                          </a:solidFill>
                          <a:latin typeface="Times New Roman"/>
                        </a:rPr>
                        <a:t>ДОХОДЫ, всего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1" i="0" u="none" strike="noStrike" dirty="0" smtClean="0">
                          <a:solidFill>
                            <a:srgbClr val="000000"/>
                          </a:solidFill>
                          <a:latin typeface="Times New Roman"/>
                        </a:rPr>
                        <a:t>5477,4</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1" i="0" u="none" strike="noStrike" dirty="0" smtClean="0">
                          <a:solidFill>
                            <a:srgbClr val="000000"/>
                          </a:solidFill>
                          <a:latin typeface="Times New Roman"/>
                        </a:rPr>
                        <a:t>5494,3</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1" i="0" u="none" strike="noStrike" dirty="0" smtClean="0">
                          <a:solidFill>
                            <a:srgbClr val="000000"/>
                          </a:solidFill>
                          <a:latin typeface="Times New Roman"/>
                        </a:rPr>
                        <a:t>5103,3</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01010">
                <a:tc gridSpan="4">
                  <a:txBody>
                    <a:bodyPr/>
                    <a:lstStyle/>
                    <a:p>
                      <a:pPr algn="ctr" rtl="0" fontAlgn="ctr"/>
                      <a:r>
                        <a:rPr lang="ru-RU" sz="1000" b="0" i="0" u="none" strike="noStrike" dirty="0">
                          <a:solidFill>
                            <a:srgbClr val="000000"/>
                          </a:solidFill>
                          <a:latin typeface="Times New Roman"/>
                        </a:rPr>
                        <a:t>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201010">
                <a:tc>
                  <a:txBody>
                    <a:bodyPr/>
                    <a:lstStyle/>
                    <a:p>
                      <a:pPr algn="ctr" rtl="0" fontAlgn="ctr"/>
                      <a:r>
                        <a:rPr lang="ru-RU" sz="900" b="1" i="0" u="none" strike="noStrike" dirty="0">
                          <a:solidFill>
                            <a:srgbClr val="000000"/>
                          </a:solidFill>
                          <a:latin typeface="Times New Roman"/>
                        </a:rPr>
                        <a:t>собственные </a:t>
                      </a:r>
                      <a:r>
                        <a:rPr lang="ru-RU" sz="900" b="1" i="1" u="none" strike="noStrike" dirty="0">
                          <a:solidFill>
                            <a:srgbClr val="000000"/>
                          </a:solidFill>
                          <a:latin typeface="Times New Roman"/>
                        </a:rPr>
                        <a:t> </a:t>
                      </a:r>
                      <a:endParaRPr lang="ru-RU" sz="900" b="1" i="0" u="none" strike="noStrike" dirty="0">
                        <a:solidFill>
                          <a:srgbClr val="000000"/>
                        </a:solidFill>
                        <a:latin typeface="Times New Roman"/>
                      </a:endParaRP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0" i="0" u="none" strike="noStrike" dirty="0" smtClean="0">
                          <a:solidFill>
                            <a:srgbClr val="000000"/>
                          </a:solidFill>
                          <a:latin typeface="Times New Roman"/>
                        </a:rPr>
                        <a:t>662,0</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0" i="0" u="none" strike="noStrike" dirty="0" smtClean="0">
                          <a:solidFill>
                            <a:srgbClr val="000000"/>
                          </a:solidFill>
                          <a:latin typeface="Times New Roman"/>
                        </a:rPr>
                        <a:t>680,0</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0" i="0" u="none" strike="noStrike" dirty="0" smtClean="0">
                          <a:solidFill>
                            <a:srgbClr val="000000"/>
                          </a:solidFill>
                          <a:latin typeface="Times New Roman"/>
                        </a:rPr>
                        <a:t>699,0</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372245">
                <a:tc>
                  <a:txBody>
                    <a:bodyPr/>
                    <a:lstStyle/>
                    <a:p>
                      <a:pPr algn="ctr" rtl="0" fontAlgn="ctr"/>
                      <a:r>
                        <a:rPr lang="ru-RU" sz="900" b="1" i="0" u="none" strike="noStrike" dirty="0">
                          <a:solidFill>
                            <a:srgbClr val="000000"/>
                          </a:solidFill>
                          <a:latin typeface="Times New Roman"/>
                        </a:rPr>
                        <a:t>безвозмездные поступления</a:t>
                      </a:r>
                      <a:r>
                        <a:rPr lang="ru-RU" sz="900" b="1" i="1" u="none" strike="noStrike" dirty="0">
                          <a:solidFill>
                            <a:srgbClr val="000000"/>
                          </a:solidFill>
                          <a:latin typeface="Times New Roman"/>
                        </a:rPr>
                        <a:t> </a:t>
                      </a:r>
                      <a:endParaRPr lang="ru-RU" sz="900" b="1" i="0" u="none" strike="noStrike" dirty="0">
                        <a:solidFill>
                          <a:srgbClr val="000000"/>
                        </a:solidFill>
                        <a:latin typeface="Times New Roman"/>
                      </a:endParaRP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1" i="0" u="none" strike="noStrike" dirty="0" smtClean="0">
                          <a:solidFill>
                            <a:srgbClr val="000000"/>
                          </a:solidFill>
                          <a:latin typeface="Times New Roman"/>
                        </a:rPr>
                        <a:t>4815,4</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1" i="0" u="none" strike="noStrike" dirty="0" smtClean="0">
                          <a:solidFill>
                            <a:srgbClr val="000000"/>
                          </a:solidFill>
                          <a:latin typeface="Times New Roman"/>
                        </a:rPr>
                        <a:t>4814,3</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1" i="0" u="none" strike="noStrike" dirty="0" smtClean="0">
                          <a:solidFill>
                            <a:srgbClr val="000000"/>
                          </a:solidFill>
                          <a:latin typeface="Times New Roman"/>
                        </a:rPr>
                        <a:t>4404,3</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01010">
                <a:tc gridSpan="4">
                  <a:txBody>
                    <a:bodyPr/>
                    <a:lstStyle/>
                    <a:p>
                      <a:pPr algn="ctr" rtl="0" fontAlgn="ctr"/>
                      <a:r>
                        <a:rPr lang="ru-RU" sz="1000" b="0" i="1" u="none" strike="noStrike" dirty="0">
                          <a:solidFill>
                            <a:srgbClr val="000000"/>
                          </a:solidFill>
                          <a:latin typeface="Times New Roman"/>
                        </a:rPr>
                        <a:t>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96146">
                <a:tc>
                  <a:txBody>
                    <a:bodyPr/>
                    <a:lstStyle/>
                    <a:p>
                      <a:pPr algn="ctr" rtl="0" fontAlgn="ctr"/>
                      <a:r>
                        <a:rPr lang="ru-RU" sz="900" b="0" i="1" u="none" strike="noStrike" dirty="0">
                          <a:solidFill>
                            <a:srgbClr val="000000"/>
                          </a:solidFill>
                          <a:latin typeface="Times New Roman"/>
                        </a:rPr>
                        <a:t>дотации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0" i="0" u="none" strike="noStrike" dirty="0" smtClean="0">
                          <a:solidFill>
                            <a:srgbClr val="000000"/>
                          </a:solidFill>
                          <a:latin typeface="Times New Roman"/>
                        </a:rPr>
                        <a:t>4523,0</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0" i="0" u="none" strike="noStrike" dirty="0" smtClean="0">
                          <a:solidFill>
                            <a:srgbClr val="000000"/>
                          </a:solidFill>
                          <a:latin typeface="Times New Roman"/>
                        </a:rPr>
                        <a:t>4555,0</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0" i="0" u="none" strike="noStrike" dirty="0" smtClean="0">
                          <a:solidFill>
                            <a:srgbClr val="000000"/>
                          </a:solidFill>
                          <a:latin typeface="Times New Roman"/>
                        </a:rPr>
                        <a:t>4131,0</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699824">
                <a:tc>
                  <a:txBody>
                    <a:bodyPr/>
                    <a:lstStyle/>
                    <a:p>
                      <a:pPr algn="ctr" rtl="0" fontAlgn="ctr"/>
                      <a:r>
                        <a:rPr lang="ru-RU" sz="900" b="0" i="1" u="none" strike="noStrike" dirty="0">
                          <a:solidFill>
                            <a:srgbClr val="000000"/>
                          </a:solidFill>
                          <a:latin typeface="Times New Roman"/>
                        </a:rPr>
                        <a:t>субсидии, субвенции, иные межбюджетные трансферты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0" i="0" u="none" strike="noStrike" dirty="0" smtClean="0">
                          <a:solidFill>
                            <a:srgbClr val="000000"/>
                          </a:solidFill>
                          <a:latin typeface="Times New Roman"/>
                        </a:rPr>
                        <a:t>292,4</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0" i="0" u="none" strike="noStrike" dirty="0" smtClean="0">
                          <a:solidFill>
                            <a:srgbClr val="000000"/>
                          </a:solidFill>
                          <a:latin typeface="Times New Roman"/>
                        </a:rPr>
                        <a:t>259,3</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ru-RU" sz="1000" b="0" i="0" u="none" strike="noStrike" dirty="0" smtClean="0">
                          <a:solidFill>
                            <a:srgbClr val="000000"/>
                          </a:solidFill>
                          <a:latin typeface="Times New Roman"/>
                        </a:rPr>
                        <a:t>273,3</a:t>
                      </a:r>
                      <a:endParaRPr lang="ru-RU" sz="1000" b="0"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45683">
                <a:tc>
                  <a:txBody>
                    <a:bodyPr/>
                    <a:lstStyle/>
                    <a:p>
                      <a:pPr algn="ctr" rtl="0" fontAlgn="ctr"/>
                      <a:r>
                        <a:rPr lang="ru-RU" sz="1000" b="1" i="0" u="none" strike="noStrike" dirty="0">
                          <a:solidFill>
                            <a:srgbClr val="000000"/>
                          </a:solidFill>
                          <a:latin typeface="Times New Roman"/>
                        </a:rPr>
                        <a:t>РАСХОДЫ, всего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1" i="0" u="none" strike="noStrike" dirty="0" smtClean="0">
                          <a:solidFill>
                            <a:srgbClr val="000000"/>
                          </a:solidFill>
                          <a:latin typeface="Times New Roman"/>
                        </a:rPr>
                        <a:t>5477,4</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1" i="0" u="none" strike="noStrike" dirty="0" smtClean="0">
                          <a:solidFill>
                            <a:srgbClr val="000000"/>
                          </a:solidFill>
                          <a:latin typeface="Times New Roman"/>
                        </a:rPr>
                        <a:t>5494,3</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ru-RU" sz="1000" b="1" i="0" u="none" strike="noStrike" dirty="0" smtClean="0">
                          <a:solidFill>
                            <a:srgbClr val="000000"/>
                          </a:solidFill>
                          <a:latin typeface="Times New Roman"/>
                        </a:rPr>
                        <a:t>5103,3</a:t>
                      </a:r>
                      <a:endParaRPr lang="ru-RU" sz="1000" b="1" i="0" u="none" strike="noStrike" dirty="0">
                        <a:solidFill>
                          <a:srgbClr val="000000"/>
                        </a:solidFill>
                        <a:latin typeface="Times New Roman"/>
                      </a:endParaRPr>
                    </a:p>
                  </a:txBody>
                  <a:tcPr marL="7830" marR="7830" marT="783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01010">
                <a:tc gridSpan="4">
                  <a:txBody>
                    <a:bodyPr/>
                    <a:lstStyle/>
                    <a:p>
                      <a:pPr algn="ctr" rtl="0" fontAlgn="ctr"/>
                      <a:r>
                        <a:rPr lang="ru-RU" sz="1000" b="0" i="1" u="none" strike="noStrike" dirty="0">
                          <a:solidFill>
                            <a:srgbClr val="000000"/>
                          </a:solidFill>
                          <a:latin typeface="Times New Roman"/>
                        </a:rPr>
                        <a:t> </a:t>
                      </a:r>
                    </a:p>
                  </a:txBody>
                  <a:tcPr marL="7830" marR="7830" marT="78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379691">
                <a:tc>
                  <a:txBody>
                    <a:bodyPr/>
                    <a:lstStyle/>
                    <a:p>
                      <a:pPr algn="ctr" rtl="0" fontAlgn="b"/>
                      <a:r>
                        <a:rPr lang="ru-RU" sz="900" b="1" i="0" u="none" strike="noStrike" dirty="0">
                          <a:solidFill>
                            <a:srgbClr val="000000"/>
                          </a:solidFill>
                          <a:latin typeface="Times New Roman"/>
                        </a:rPr>
                        <a:t>Дефицит</a:t>
                      </a:r>
                      <a:r>
                        <a:rPr lang="ru-RU" sz="900" b="1" i="0" u="none" strike="noStrike" dirty="0" smtClean="0">
                          <a:solidFill>
                            <a:srgbClr val="000000"/>
                          </a:solidFill>
                          <a:latin typeface="Times New Roman"/>
                        </a:rPr>
                        <a:t>(-),    профицит </a:t>
                      </a:r>
                      <a:r>
                        <a:rPr lang="ru-RU" sz="900" b="1" i="0" u="none" strike="noStrike" dirty="0">
                          <a:solidFill>
                            <a:srgbClr val="000000"/>
                          </a:solidFill>
                          <a:latin typeface="Times New Roman"/>
                        </a:rPr>
                        <a:t>(+) </a:t>
                      </a:r>
                    </a:p>
                  </a:txBody>
                  <a:tcPr marL="7830" marR="7830" marT="783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algn="ctr" rtl="0" fontAlgn="b"/>
                      <a:r>
                        <a:rPr lang="ru-RU" sz="1000" b="1" i="0" u="none" strike="noStrike" dirty="0" smtClean="0">
                          <a:solidFill>
                            <a:srgbClr val="000000"/>
                          </a:solidFill>
                          <a:latin typeface="Times New Roman"/>
                        </a:rPr>
                        <a:t>0,0</a:t>
                      </a:r>
                      <a:endParaRPr lang="ru-RU" sz="1000" b="1" i="0" u="none" strike="noStrike" dirty="0">
                        <a:solidFill>
                          <a:srgbClr val="000000"/>
                        </a:solidFill>
                        <a:latin typeface="Times New Roman"/>
                      </a:endParaRPr>
                    </a:p>
                  </a:txBody>
                  <a:tcPr marL="7830" marR="7830" marT="783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algn="ctr" rtl="0" fontAlgn="b"/>
                      <a:r>
                        <a:rPr lang="ru-RU" sz="1000" b="1" i="0" u="none" strike="noStrike" dirty="0">
                          <a:solidFill>
                            <a:srgbClr val="000000"/>
                          </a:solidFill>
                          <a:latin typeface="Times New Roman"/>
                        </a:rPr>
                        <a:t>0,0</a:t>
                      </a:r>
                    </a:p>
                  </a:txBody>
                  <a:tcPr marL="7830" marR="7830" marT="783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algn="ctr" rtl="0" fontAlgn="b"/>
                      <a:r>
                        <a:rPr lang="ru-RU" sz="1000" b="1" i="0" u="none" strike="noStrike" dirty="0">
                          <a:solidFill>
                            <a:srgbClr val="000000"/>
                          </a:solidFill>
                          <a:latin typeface="Times New Roman"/>
                        </a:rPr>
                        <a:t>0,0</a:t>
                      </a:r>
                    </a:p>
                  </a:txBody>
                  <a:tcPr marL="7830" marR="7830" marT="783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r>
            </a:tbl>
          </a:graphicData>
        </a:graphic>
      </p:graphicFrame>
      <p:pic>
        <p:nvPicPr>
          <p:cNvPr id="66" name="Picture 2" descr="C:\Users\Lena\Desktop\ВСЕ\БЮДЖЕТ 2019-2021\Фото Бирюча\16.jpg"/>
          <p:cNvPicPr>
            <a:picLocks noChangeAspect="1" noChangeArrowheads="1"/>
          </p:cNvPicPr>
          <p:nvPr/>
        </p:nvPicPr>
        <p:blipFill>
          <a:blip r:embed="rId3"/>
          <a:srcRect/>
          <a:stretch>
            <a:fillRect/>
          </a:stretch>
        </p:blipFill>
        <p:spPr bwMode="auto">
          <a:xfrm>
            <a:off x="1" y="0"/>
            <a:ext cx="785786" cy="547577"/>
          </a:xfrm>
          <a:prstGeom prst="rect">
            <a:avLst/>
          </a:prstGeom>
          <a:noFill/>
        </p:spPr>
      </p:pic>
      <p:sp>
        <p:nvSpPr>
          <p:cNvPr id="22" name="Номер слайда 1"/>
          <p:cNvSpPr>
            <a:spLocks noGrp="1"/>
          </p:cNvSpPr>
          <p:nvPr>
            <p:ph type="sldNum" sz="quarter" idx="12"/>
          </p:nvPr>
        </p:nvSpPr>
        <p:spPr>
          <a:xfrm>
            <a:off x="7595418" y="4677984"/>
            <a:ext cx="1279663" cy="273844"/>
          </a:xfrm>
        </p:spPr>
        <p:txBody>
          <a:bodyPr/>
          <a:lstStyle/>
          <a:p>
            <a:pPr>
              <a:defRPr/>
            </a:pPr>
            <a:r>
              <a:rPr lang="ru-RU" sz="1000" dirty="0" smtClean="0">
                <a:solidFill>
                  <a:schemeClr val="tx1"/>
                </a:solidFill>
              </a:rPr>
              <a:t>15</a:t>
            </a:r>
          </a:p>
        </p:txBody>
      </p:sp>
      <p:graphicFrame>
        <p:nvGraphicFramePr>
          <p:cNvPr id="15" name="Диаграмма 14"/>
          <p:cNvGraphicFramePr/>
          <p:nvPr/>
        </p:nvGraphicFramePr>
        <p:xfrm>
          <a:off x="3643306" y="928676"/>
          <a:ext cx="5214974" cy="32432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4532"/>
            <a:ext cx="7942576" cy="598393"/>
          </a:xfrm>
        </p:spPr>
        <p:txBody>
          <a:bodyPr>
            <a:noAutofit/>
          </a:bodyPr>
          <a:lstStyle/>
          <a:p>
            <a:pPr algn="ctr"/>
            <a:r>
              <a:rPr lang="ru-RU" sz="1800" b="1" dirty="0" smtClean="0">
                <a:ln w="15875">
                  <a:solidFill>
                    <a:schemeClr val="accent6">
                      <a:lumMod val="50000"/>
                    </a:schemeClr>
                  </a:solidFill>
                  <a:prstDash val="solid"/>
                </a:ln>
                <a:solidFill>
                  <a:schemeClr val="accent5">
                    <a:lumMod val="75000"/>
                  </a:schemeClr>
                </a:solidFill>
              </a:rPr>
              <a:t/>
            </a:r>
            <a:br>
              <a:rPr lang="ru-RU" sz="1800" b="1" dirty="0" smtClean="0">
                <a:ln w="15875">
                  <a:solidFill>
                    <a:schemeClr val="accent6">
                      <a:lumMod val="50000"/>
                    </a:schemeClr>
                  </a:solidFill>
                  <a:prstDash val="solid"/>
                </a:ln>
                <a:solidFill>
                  <a:schemeClr val="accent5">
                    <a:lumMod val="75000"/>
                  </a:schemeClr>
                </a:solidFill>
              </a:rPr>
            </a:br>
            <a:r>
              <a:rPr lang="ru-RU" sz="1800" b="1" dirty="0" smtClean="0">
                <a:ln w="15875">
                  <a:solidFill>
                    <a:schemeClr val="accent6">
                      <a:lumMod val="50000"/>
                    </a:schemeClr>
                  </a:solidFill>
                  <a:prstDash val="solid"/>
                </a:ln>
                <a:solidFill>
                  <a:schemeClr val="accent5">
                    <a:lumMod val="75000"/>
                  </a:schemeClr>
                </a:solidFill>
              </a:rPr>
              <a:t>Динамика </a:t>
            </a:r>
            <a:r>
              <a:rPr lang="ru-RU" sz="1800" b="1" dirty="0">
                <a:ln w="15875">
                  <a:solidFill>
                    <a:schemeClr val="accent6">
                      <a:lumMod val="50000"/>
                    </a:schemeClr>
                  </a:solidFill>
                  <a:prstDash val="solid"/>
                </a:ln>
                <a:solidFill>
                  <a:schemeClr val="accent5">
                    <a:lumMod val="75000"/>
                  </a:schemeClr>
                </a:solidFill>
              </a:rPr>
              <a:t>и удельный вес налоговых и неналоговых доходов </a:t>
            </a:r>
            <a:br>
              <a:rPr lang="ru-RU" sz="1800" b="1" dirty="0">
                <a:ln w="15875">
                  <a:solidFill>
                    <a:schemeClr val="accent6">
                      <a:lumMod val="50000"/>
                    </a:schemeClr>
                  </a:solidFill>
                  <a:prstDash val="solid"/>
                </a:ln>
                <a:solidFill>
                  <a:schemeClr val="accent5">
                    <a:lumMod val="75000"/>
                  </a:schemeClr>
                </a:solidFill>
              </a:rPr>
            </a:br>
            <a:r>
              <a:rPr lang="ru-RU" sz="1800" b="1" dirty="0" smtClean="0">
                <a:ln w="15875">
                  <a:solidFill>
                    <a:schemeClr val="accent6">
                      <a:lumMod val="50000"/>
                    </a:schemeClr>
                  </a:solidFill>
                  <a:prstDash val="solid"/>
                </a:ln>
                <a:solidFill>
                  <a:schemeClr val="accent5">
                    <a:lumMod val="75000"/>
                  </a:schemeClr>
                </a:solidFill>
              </a:rPr>
              <a:t>бюджета Валуйчанского сельского поселения в 2024 </a:t>
            </a:r>
            <a:r>
              <a:rPr lang="ru-RU" sz="1800" b="1" dirty="0">
                <a:ln w="15875">
                  <a:solidFill>
                    <a:schemeClr val="accent6">
                      <a:lumMod val="50000"/>
                    </a:schemeClr>
                  </a:solidFill>
                  <a:prstDash val="solid"/>
                </a:ln>
                <a:solidFill>
                  <a:schemeClr val="accent5">
                    <a:lumMod val="75000"/>
                  </a:schemeClr>
                </a:solidFill>
              </a:rPr>
              <a:t>– </a:t>
            </a:r>
            <a:r>
              <a:rPr lang="ru-RU" sz="1800" b="1" dirty="0" smtClean="0">
                <a:ln w="15875">
                  <a:solidFill>
                    <a:schemeClr val="accent6">
                      <a:lumMod val="50000"/>
                    </a:schemeClr>
                  </a:solidFill>
                  <a:prstDash val="solid"/>
                </a:ln>
                <a:solidFill>
                  <a:schemeClr val="accent5">
                    <a:lumMod val="75000"/>
                  </a:schemeClr>
                </a:solidFill>
              </a:rPr>
              <a:t>2026 </a:t>
            </a:r>
            <a:r>
              <a:rPr lang="ru-RU" sz="1800" b="1" dirty="0">
                <a:ln w="15875">
                  <a:solidFill>
                    <a:schemeClr val="accent6">
                      <a:lumMod val="50000"/>
                    </a:schemeClr>
                  </a:solidFill>
                  <a:prstDash val="solid"/>
                </a:ln>
                <a:solidFill>
                  <a:schemeClr val="accent5">
                    <a:lumMod val="75000"/>
                  </a:schemeClr>
                </a:solidFill>
              </a:rPr>
              <a:t>гг.</a:t>
            </a:r>
          </a:p>
        </p:txBody>
      </p:sp>
      <p:sp>
        <p:nvSpPr>
          <p:cNvPr id="6" name="Номер слайда 5"/>
          <p:cNvSpPr>
            <a:spLocks noGrp="1"/>
          </p:cNvSpPr>
          <p:nvPr>
            <p:ph type="sldNum" sz="quarter" idx="12"/>
          </p:nvPr>
        </p:nvSpPr>
        <p:spPr>
          <a:xfrm>
            <a:off x="8560500" y="4942396"/>
            <a:ext cx="514400" cy="201104"/>
          </a:xfrm>
        </p:spPr>
        <p:txBody>
          <a:bodyPr/>
          <a:lstStyle/>
          <a:p>
            <a:pPr>
              <a:defRPr/>
            </a:pPr>
            <a:fld id="{D77C260C-9799-4E2C-82CE-EA8DDFAE7060}" type="slidenum">
              <a:rPr lang="ru-RU" altLang="ru-RU" sz="1000" smtClean="0">
                <a:solidFill>
                  <a:srgbClr val="000000"/>
                </a:solidFill>
              </a:rPr>
              <a:pPr>
                <a:defRPr/>
              </a:pPr>
              <a:t>14</a:t>
            </a:fld>
            <a:endParaRPr lang="ru-RU" altLang="ru-RU" sz="1000" dirty="0">
              <a:solidFill>
                <a:srgbClr val="000000"/>
              </a:solidFill>
            </a:endParaRPr>
          </a:p>
        </p:txBody>
      </p:sp>
      <p:sp>
        <p:nvSpPr>
          <p:cNvPr id="7" name="TextBox 6"/>
          <p:cNvSpPr txBox="1"/>
          <p:nvPr/>
        </p:nvSpPr>
        <p:spPr>
          <a:xfrm>
            <a:off x="7884368" y="714362"/>
            <a:ext cx="1134041" cy="276999"/>
          </a:xfrm>
          <a:prstGeom prst="rect">
            <a:avLst/>
          </a:prstGeom>
          <a:noFill/>
          <a:ln>
            <a:noFill/>
          </a:ln>
        </p:spPr>
        <p:txBody>
          <a:bodyPr wrap="square" rtlCol="0" anchor="ctr" anchorCtr="1">
            <a:spAutoFit/>
          </a:bodyPr>
          <a:lstStyle/>
          <a:p>
            <a:r>
              <a:rPr lang="ru-RU" sz="1200" dirty="0" smtClean="0">
                <a:solidFill>
                  <a:prstClr val="black"/>
                </a:solidFill>
                <a:latin typeface="Times New Roman" panose="02020603050405020304" pitchFamily="18" charset="0"/>
                <a:cs typeface="Times New Roman" panose="02020603050405020304" pitchFamily="18" charset="0"/>
              </a:rPr>
              <a:t>тыс</a:t>
            </a:r>
            <a:r>
              <a:rPr lang="ru-RU" sz="1200" dirty="0">
                <a:solidFill>
                  <a:prstClr val="black"/>
                </a:solidFill>
                <a:latin typeface="Times New Roman" panose="02020603050405020304" pitchFamily="18" charset="0"/>
                <a:cs typeface="Times New Roman" panose="02020603050405020304" pitchFamily="18" charset="0"/>
              </a:rPr>
              <a:t>. рублей</a:t>
            </a:r>
          </a:p>
        </p:txBody>
      </p:sp>
      <p:pic>
        <p:nvPicPr>
          <p:cNvPr id="8" name="Picture 2" descr="C:\Users\Lena\Desktop\ВСЕ\БЮДЖЕТ 2019-2021\Фото Бирюча\16.jpg"/>
          <p:cNvPicPr>
            <a:picLocks noChangeAspect="1" noChangeArrowheads="1"/>
          </p:cNvPicPr>
          <p:nvPr/>
        </p:nvPicPr>
        <p:blipFill>
          <a:blip r:embed="rId2"/>
          <a:srcRect/>
          <a:stretch>
            <a:fillRect/>
          </a:stretch>
        </p:blipFill>
        <p:spPr bwMode="auto">
          <a:xfrm>
            <a:off x="1" y="0"/>
            <a:ext cx="928662" cy="547577"/>
          </a:xfrm>
          <a:prstGeom prst="rect">
            <a:avLst/>
          </a:prstGeom>
          <a:noFill/>
        </p:spPr>
      </p:pic>
      <p:graphicFrame>
        <p:nvGraphicFramePr>
          <p:cNvPr id="10" name="Таблица 9"/>
          <p:cNvGraphicFramePr>
            <a:graphicFrameLocks noGrp="1"/>
          </p:cNvGraphicFramePr>
          <p:nvPr>
            <p:extLst>
              <p:ext uri="{D42A27DB-BD31-4B8C-83A1-F6EECF244321}">
                <p14:modId xmlns:p14="http://schemas.microsoft.com/office/powerpoint/2010/main" val="568444166"/>
              </p:ext>
            </p:extLst>
          </p:nvPr>
        </p:nvGraphicFramePr>
        <p:xfrm>
          <a:off x="251520" y="714362"/>
          <a:ext cx="7643865" cy="4171406"/>
        </p:xfrm>
        <a:graphic>
          <a:graphicData uri="http://schemas.openxmlformats.org/drawingml/2006/table">
            <a:tbl>
              <a:tblPr>
                <a:tableStyleId>{284E427A-3D55-4303-BF80-6455036E1DE7}</a:tableStyleId>
              </a:tblPr>
              <a:tblGrid>
                <a:gridCol w="571504"/>
                <a:gridCol w="2447142"/>
                <a:gridCol w="1015291"/>
                <a:gridCol w="1073642"/>
                <a:gridCol w="1073642"/>
                <a:gridCol w="731322"/>
                <a:gridCol w="731322"/>
              </a:tblGrid>
              <a:tr h="366375">
                <a:tc rowSpan="2">
                  <a:txBody>
                    <a:bodyPr/>
                    <a:lstStyle/>
                    <a:p>
                      <a:pPr algn="l" rtl="0" fontAlgn="b"/>
                      <a:r>
                        <a:rPr lang="ru-RU" sz="1100" u="none" strike="noStrike" dirty="0">
                          <a:latin typeface="Times New Roman" pitchFamily="18" charset="0"/>
                          <a:cs typeface="Times New Roman" pitchFamily="18" charset="0"/>
                        </a:rPr>
                        <a:t>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b"/>
                </a:tc>
                <a:tc rowSpan="2">
                  <a:txBody>
                    <a:bodyPr/>
                    <a:lstStyle/>
                    <a:p>
                      <a:pPr algn="ctr" rtl="0" fontAlgn="ctr"/>
                      <a:r>
                        <a:rPr lang="ru-RU" sz="1100" u="none" strike="noStrike" dirty="0">
                          <a:latin typeface="Times New Roman" pitchFamily="18" charset="0"/>
                          <a:cs typeface="Times New Roman" pitchFamily="18" charset="0"/>
                        </a:rPr>
                        <a:t>Показатели</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rowSpan="2">
                  <a:txBody>
                    <a:bodyPr/>
                    <a:lstStyle/>
                    <a:p>
                      <a:pPr algn="ctr" rtl="0" fontAlgn="ctr"/>
                      <a:r>
                        <a:rPr lang="ru-RU" sz="1100" u="none" strike="noStrike" dirty="0">
                          <a:latin typeface="Times New Roman" pitchFamily="18" charset="0"/>
                          <a:cs typeface="Times New Roman" pitchFamily="18" charset="0"/>
                        </a:rPr>
                        <a:t>Прогноз </a:t>
                      </a:r>
                      <a:r>
                        <a:rPr lang="ru-RU" sz="1100" u="none" strike="noStrike" dirty="0" smtClean="0">
                          <a:latin typeface="Times New Roman" pitchFamily="18" charset="0"/>
                          <a:cs typeface="Times New Roman" pitchFamily="18" charset="0"/>
                        </a:rPr>
                        <a:t>2024 </a:t>
                      </a:r>
                      <a:r>
                        <a:rPr lang="ru-RU" sz="1100" u="none" strike="noStrike" dirty="0">
                          <a:latin typeface="Times New Roman" pitchFamily="18" charset="0"/>
                          <a:cs typeface="Times New Roman" pitchFamily="18" charset="0"/>
                        </a:rPr>
                        <a:t>года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rowSpan="2">
                  <a:txBody>
                    <a:bodyPr/>
                    <a:lstStyle/>
                    <a:p>
                      <a:pPr algn="ctr" rtl="0" fontAlgn="ctr"/>
                      <a:r>
                        <a:rPr lang="ru-RU" sz="1100" u="none" strike="noStrike" dirty="0">
                          <a:latin typeface="Times New Roman" pitchFamily="18" charset="0"/>
                          <a:cs typeface="Times New Roman" pitchFamily="18" charset="0"/>
                        </a:rPr>
                        <a:t>Прогноз </a:t>
                      </a:r>
                      <a:r>
                        <a:rPr lang="ru-RU" sz="1100" u="none" strike="noStrike" dirty="0" smtClean="0">
                          <a:latin typeface="Times New Roman" pitchFamily="18" charset="0"/>
                          <a:cs typeface="Times New Roman" pitchFamily="18" charset="0"/>
                        </a:rPr>
                        <a:t>2025 </a:t>
                      </a:r>
                      <a:r>
                        <a:rPr lang="ru-RU" sz="1100" u="none" strike="noStrike" dirty="0">
                          <a:latin typeface="Times New Roman" pitchFamily="18" charset="0"/>
                          <a:cs typeface="Times New Roman" pitchFamily="18" charset="0"/>
                        </a:rPr>
                        <a:t>года</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rowSpan="2">
                  <a:txBody>
                    <a:bodyPr/>
                    <a:lstStyle/>
                    <a:p>
                      <a:pPr algn="ctr" rtl="0" fontAlgn="ctr"/>
                      <a:r>
                        <a:rPr lang="ru-RU" sz="1100" u="none" strike="noStrike" dirty="0">
                          <a:latin typeface="Times New Roman" pitchFamily="18" charset="0"/>
                          <a:cs typeface="Times New Roman" pitchFamily="18" charset="0"/>
                        </a:rPr>
                        <a:t>Прогноз </a:t>
                      </a:r>
                      <a:r>
                        <a:rPr lang="ru-RU" sz="1100" u="none" strike="noStrike" dirty="0" smtClean="0">
                          <a:latin typeface="Times New Roman" pitchFamily="18" charset="0"/>
                          <a:cs typeface="Times New Roman" pitchFamily="18" charset="0"/>
                        </a:rPr>
                        <a:t>2026 </a:t>
                      </a:r>
                      <a:r>
                        <a:rPr lang="ru-RU" sz="1100" u="none" strike="noStrike" dirty="0">
                          <a:latin typeface="Times New Roman" pitchFamily="18" charset="0"/>
                          <a:cs typeface="Times New Roman" pitchFamily="18" charset="0"/>
                        </a:rPr>
                        <a:t>года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gridSpan="2">
                  <a:txBody>
                    <a:bodyPr/>
                    <a:lstStyle/>
                    <a:p>
                      <a:pPr algn="ctr" fontAlgn="ctr"/>
                      <a:r>
                        <a:rPr lang="ru-RU" sz="1100" u="none" strike="noStrike" dirty="0">
                          <a:latin typeface="Times New Roman" pitchFamily="18" charset="0"/>
                          <a:cs typeface="Times New Roman" pitchFamily="18" charset="0"/>
                        </a:rPr>
                        <a:t> </a:t>
                      </a:r>
                      <a:r>
                        <a:rPr lang="ru-RU" sz="1100" u="none" strike="noStrike" dirty="0" smtClean="0">
                          <a:latin typeface="Times New Roman" pitchFamily="18" charset="0"/>
                          <a:cs typeface="Times New Roman" pitchFamily="18" charset="0"/>
                        </a:rPr>
                        <a:t>Динамика</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hMerge="1">
                  <a:txBody>
                    <a:bodyPr/>
                    <a:lstStyle/>
                    <a:p>
                      <a:endParaRPr lang="ru-RU"/>
                    </a:p>
                  </a:txBody>
                  <a:tcPr/>
                </a:tc>
              </a:tr>
              <a:tr h="37977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100" u="none" strike="noStrike" dirty="0" smtClean="0">
                          <a:latin typeface="Times New Roman" pitchFamily="18" charset="0"/>
                          <a:cs typeface="Times New Roman" pitchFamily="18" charset="0"/>
                        </a:rPr>
                        <a:t>2025г</a:t>
                      </a:r>
                      <a:r>
                        <a:rPr lang="ru-RU" sz="1100" u="none" strike="noStrike" dirty="0">
                          <a:latin typeface="Times New Roman" pitchFamily="18" charset="0"/>
                          <a:cs typeface="Times New Roman" pitchFamily="18" charset="0"/>
                        </a:rPr>
                        <a:t>. к </a:t>
                      </a:r>
                      <a:r>
                        <a:rPr lang="ru-RU" sz="1100" u="none" strike="noStrike" dirty="0" smtClean="0">
                          <a:latin typeface="Times New Roman" pitchFamily="18" charset="0"/>
                          <a:cs typeface="Times New Roman" pitchFamily="18" charset="0"/>
                        </a:rPr>
                        <a:t>2024г</a:t>
                      </a:r>
                      <a:r>
                        <a:rPr lang="ru-RU" sz="1100" u="none" strike="noStrike" dirty="0">
                          <a:latin typeface="Times New Roman" pitchFamily="18" charset="0"/>
                          <a:cs typeface="Times New Roman" pitchFamily="18" charset="0"/>
                        </a:rPr>
                        <a:t>.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2026г</a:t>
                      </a:r>
                      <a:r>
                        <a:rPr lang="ru-RU" sz="1100" u="none" strike="noStrike" dirty="0">
                          <a:latin typeface="Times New Roman" pitchFamily="18" charset="0"/>
                          <a:cs typeface="Times New Roman" pitchFamily="18" charset="0"/>
                        </a:rPr>
                        <a:t>. к </a:t>
                      </a:r>
                      <a:r>
                        <a:rPr lang="ru-RU" sz="1100" u="none" strike="noStrike" dirty="0" smtClean="0">
                          <a:latin typeface="Times New Roman" pitchFamily="18" charset="0"/>
                          <a:cs typeface="Times New Roman" pitchFamily="18" charset="0"/>
                        </a:rPr>
                        <a:t>2025г</a:t>
                      </a:r>
                      <a:r>
                        <a:rPr lang="ru-RU" sz="1100" u="none" strike="noStrike" dirty="0">
                          <a:latin typeface="Times New Roman" pitchFamily="18" charset="0"/>
                          <a:cs typeface="Times New Roman" pitchFamily="18" charset="0"/>
                        </a:rPr>
                        <a:t>.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r>
              <a:tr h="223399">
                <a:tc>
                  <a:txBody>
                    <a:bodyPr/>
                    <a:lstStyle/>
                    <a:p>
                      <a:pPr algn="ctr" rtl="0" fontAlgn="b"/>
                      <a:r>
                        <a:rPr lang="ru-RU" sz="1100" u="none" strike="noStrike">
                          <a:latin typeface="Times New Roman" pitchFamily="18" charset="0"/>
                          <a:cs typeface="Times New Roman" pitchFamily="18" charset="0"/>
                        </a:rPr>
                        <a:t>1</a:t>
                      </a:r>
                      <a:endParaRPr lang="ru-RU"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rtl="0" fontAlgn="b"/>
                      <a:r>
                        <a:rPr lang="ru-RU" sz="1100" u="none" strike="noStrike" dirty="0">
                          <a:latin typeface="Times New Roman" pitchFamily="18" charset="0"/>
                          <a:cs typeface="Times New Roman" pitchFamily="18" charset="0"/>
                        </a:rPr>
                        <a:t>2</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b"/>
                </a:tc>
                <a:tc>
                  <a:txBody>
                    <a:bodyPr/>
                    <a:lstStyle/>
                    <a:p>
                      <a:pPr algn="ctr" rtl="0" fontAlgn="b"/>
                      <a:r>
                        <a:rPr lang="ru-RU" sz="1100" u="none" strike="noStrike">
                          <a:latin typeface="Times New Roman" pitchFamily="18" charset="0"/>
                          <a:cs typeface="Times New Roman" pitchFamily="18" charset="0"/>
                        </a:rPr>
                        <a:t>4</a:t>
                      </a:r>
                      <a:endParaRPr lang="ru-RU"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rtl="0" fontAlgn="b"/>
                      <a:r>
                        <a:rPr lang="ru-RU" sz="1100" u="none" strike="noStrike">
                          <a:latin typeface="Times New Roman" pitchFamily="18" charset="0"/>
                          <a:cs typeface="Times New Roman" pitchFamily="18" charset="0"/>
                        </a:rPr>
                        <a:t>5</a:t>
                      </a:r>
                      <a:endParaRPr lang="ru-RU"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rtl="0" fontAlgn="b"/>
                      <a:r>
                        <a:rPr lang="ru-RU" sz="1100" u="none" strike="noStrike">
                          <a:latin typeface="Times New Roman" pitchFamily="18" charset="0"/>
                          <a:cs typeface="Times New Roman" pitchFamily="18" charset="0"/>
                        </a:rPr>
                        <a:t>6</a:t>
                      </a:r>
                      <a:endParaRPr lang="ru-RU"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rtl="0" fontAlgn="b"/>
                      <a:r>
                        <a:rPr lang="ru-RU" sz="1100" u="none" strike="noStrike">
                          <a:latin typeface="Times New Roman" pitchFamily="18" charset="0"/>
                          <a:cs typeface="Times New Roman" pitchFamily="18" charset="0"/>
                        </a:rPr>
                        <a:t>8</a:t>
                      </a:r>
                      <a:endParaRPr lang="ru-RU"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rtl="0" fontAlgn="b"/>
                      <a:r>
                        <a:rPr lang="ru-RU" sz="1100" u="none" strike="noStrike">
                          <a:latin typeface="Times New Roman" pitchFamily="18" charset="0"/>
                          <a:cs typeface="Times New Roman" pitchFamily="18" charset="0"/>
                        </a:rPr>
                        <a:t>9</a:t>
                      </a:r>
                      <a:endParaRPr lang="ru-RU" sz="1100" b="0" i="0" u="none" strike="noStrike">
                        <a:solidFill>
                          <a:srgbClr val="000000"/>
                        </a:solidFill>
                        <a:latin typeface="Times New Roman" pitchFamily="18" charset="0"/>
                        <a:cs typeface="Times New Roman" pitchFamily="18" charset="0"/>
                      </a:endParaRPr>
                    </a:p>
                  </a:txBody>
                  <a:tcPr marL="9525" marR="9525" marT="9525" marB="0" anchor="b"/>
                </a:tc>
              </a:tr>
              <a:tr h="223399">
                <a:tc>
                  <a:txBody>
                    <a:bodyPr/>
                    <a:lstStyle/>
                    <a:p>
                      <a:pPr algn="ctr" rtl="0" fontAlgn="ctr"/>
                      <a:r>
                        <a:rPr lang="ru-RU" sz="1100" b="1" u="none" strike="noStrike" dirty="0">
                          <a:latin typeface="Times New Roman" pitchFamily="18" charset="0"/>
                          <a:cs typeface="Times New Roman" pitchFamily="18" charset="0"/>
                        </a:rPr>
                        <a:t>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a:latin typeface="Times New Roman" pitchFamily="18" charset="0"/>
                          <a:cs typeface="Times New Roman" pitchFamily="18" charset="0"/>
                        </a:rPr>
                        <a:t>ВСЕГО </a:t>
                      </a:r>
                      <a:r>
                        <a:rPr lang="ru-RU" sz="1100" b="1" u="none" strike="noStrike" dirty="0" smtClean="0">
                          <a:latin typeface="Times New Roman" pitchFamily="18" charset="0"/>
                          <a:cs typeface="Times New Roman" pitchFamily="18" charset="0"/>
                        </a:rPr>
                        <a:t>НАЛОГОВЫХ</a:t>
                      </a:r>
                      <a:r>
                        <a:rPr lang="ru-RU" sz="1100" b="1" u="none" strike="noStrike" baseline="0" dirty="0" smtClean="0">
                          <a:latin typeface="Times New Roman" pitchFamily="18" charset="0"/>
                          <a:cs typeface="Times New Roman" pitchFamily="18" charset="0"/>
                        </a:rPr>
                        <a:t> И НЕНАЛОГОВЫХ </a:t>
                      </a:r>
                      <a:r>
                        <a:rPr lang="ru-RU" sz="1100" b="1" u="none" strike="noStrike" dirty="0" smtClean="0">
                          <a:latin typeface="Times New Roman" pitchFamily="18" charset="0"/>
                          <a:cs typeface="Times New Roman" pitchFamily="18" charset="0"/>
                        </a:rPr>
                        <a:t>ДОХОДОВ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662,0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680,0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699,0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102,7%</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102,8%</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r>
              <a:tr h="223399">
                <a:tc>
                  <a:txBody>
                    <a:bodyPr/>
                    <a:lstStyle/>
                    <a:p>
                      <a:pPr algn="ctr" rtl="0" fontAlgn="ctr"/>
                      <a:r>
                        <a:rPr lang="ru-RU" sz="1100" b="1" u="none" strike="noStrike" dirty="0">
                          <a:latin typeface="Times New Roman" pitchFamily="18" charset="0"/>
                          <a:cs typeface="Times New Roman" pitchFamily="18" charset="0"/>
                        </a:rPr>
                        <a:t> </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b="1" u="none" strike="noStrike" dirty="0">
                          <a:latin typeface="Times New Roman" pitchFamily="18" charset="0"/>
                          <a:cs typeface="Times New Roman" pitchFamily="18" charset="0"/>
                        </a:rPr>
                        <a:t>Налоговые доходы</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598,0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616,0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635,0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103,0%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u="none" strike="noStrike" dirty="0" smtClean="0">
                          <a:latin typeface="Times New Roman" pitchFamily="18" charset="0"/>
                          <a:cs typeface="Times New Roman" pitchFamily="18" charset="0"/>
                        </a:rPr>
                        <a:t>103,1%</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r>
              <a:tr h="368609">
                <a:tc>
                  <a:txBody>
                    <a:bodyPr/>
                    <a:lstStyle/>
                    <a:p>
                      <a:pPr algn="ctr" rtl="0" fontAlgn="ctr"/>
                      <a:r>
                        <a:rPr lang="ru-RU" sz="1100" u="none" strike="noStrike">
                          <a:latin typeface="Times New Roman" pitchFamily="18" charset="0"/>
                          <a:cs typeface="Times New Roman" pitchFamily="18" charset="0"/>
                        </a:rPr>
                        <a:t>1</a:t>
                      </a:r>
                      <a:endParaRPr lang="ru-RU" sz="1100" b="0" i="0" u="none" strike="noStrike">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u="none" strike="noStrike">
                          <a:latin typeface="Times New Roman" pitchFamily="18" charset="0"/>
                          <a:cs typeface="Times New Roman" pitchFamily="18" charset="0"/>
                        </a:rPr>
                        <a:t>Налог на доходы физических лиц</a:t>
                      </a:r>
                      <a:endParaRPr lang="ru-RU" sz="1100" b="0" i="0" u="none" strike="noStrike">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155,0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161,0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168,0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105,8%</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104,3%</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223399">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2</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u="none" strike="noStrike" dirty="0">
                          <a:latin typeface="Times New Roman" pitchFamily="18" charset="0"/>
                          <a:cs typeface="Times New Roman" pitchFamily="18" charset="0"/>
                        </a:rPr>
                        <a:t>Единый сельскохозяйственный налог</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9,0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111,1%</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299131">
                <a:tc>
                  <a:txBody>
                    <a:bodyPr/>
                    <a:lstStyle/>
                    <a:p>
                      <a:pPr algn="ctr" rtl="0" fontAlgn="ctr"/>
                      <a:r>
                        <a:rPr lang="ru-RU" sz="1100" u="none" strike="noStrike" dirty="0">
                          <a:latin typeface="Times New Roman" pitchFamily="18" charset="0"/>
                          <a:cs typeface="Times New Roman" pitchFamily="18" charset="0"/>
                        </a:rPr>
                        <a:t>3</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u="none" strike="noStrike" dirty="0">
                          <a:latin typeface="Times New Roman" pitchFamily="18" charset="0"/>
                          <a:cs typeface="Times New Roman" pitchFamily="18" charset="0"/>
                        </a:rPr>
                        <a:t>Налог на имущество физических лиц</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150,0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156,0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162,0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104,0%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103,8%</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379778">
                <a:tc>
                  <a:txBody>
                    <a:bodyPr/>
                    <a:lstStyle/>
                    <a:p>
                      <a:pPr algn="ctr" rtl="0" fontAlgn="ctr"/>
                      <a:r>
                        <a:rPr lang="ru-RU" sz="1100" u="none" strike="noStrike" dirty="0">
                          <a:latin typeface="Times New Roman" pitchFamily="18" charset="0"/>
                          <a:cs typeface="Times New Roman" pitchFamily="18" charset="0"/>
                        </a:rPr>
                        <a:t>4</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u="none" strike="noStrike" dirty="0" smtClean="0">
                          <a:latin typeface="Times New Roman" pitchFamily="18" charset="0"/>
                          <a:cs typeface="Times New Roman" pitchFamily="18" charset="0"/>
                        </a:rPr>
                        <a:t>Земельный налог</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284,0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289,0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295,0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101,8%</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u="none" strike="noStrike" dirty="0" smtClean="0">
                          <a:latin typeface="Times New Roman" pitchFamily="18" charset="0"/>
                          <a:cs typeface="Times New Roman" pitchFamily="18" charset="0"/>
                        </a:rPr>
                        <a:t>102,1%</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379778">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5</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b="0" i="0" u="none" strike="noStrike" dirty="0" smtClean="0">
                          <a:solidFill>
                            <a:srgbClr val="000000"/>
                          </a:solidFill>
                          <a:latin typeface="Times New Roman" pitchFamily="18" charset="0"/>
                          <a:cs typeface="Times New Roman" pitchFamily="18" charset="0"/>
                        </a:rPr>
                        <a:t>Госпошлина</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379778">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6</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b="0" i="0" u="none" strike="noStrike" dirty="0" smtClean="0">
                          <a:solidFill>
                            <a:srgbClr val="000000"/>
                          </a:solidFill>
                          <a:latin typeface="Times New Roman" pitchFamily="18" charset="0"/>
                          <a:cs typeface="Times New Roman" pitchFamily="18" charset="0"/>
                        </a:rPr>
                        <a:t>Административные штрафы</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2,0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2,0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2,0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379778">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7</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b="0" i="0" u="none" strike="noStrike" dirty="0" smtClean="0">
                          <a:solidFill>
                            <a:srgbClr val="000000"/>
                          </a:solidFill>
                          <a:latin typeface="Times New Roman" pitchFamily="18" charset="0"/>
                          <a:cs typeface="Times New Roman" pitchFamily="18" charset="0"/>
                        </a:rPr>
                        <a:t>Доходы, получаемые в </a:t>
                      </a:r>
                      <a:r>
                        <a:rPr lang="ru-RU" sz="1100" b="0" i="0" u="none" strike="noStrike" dirty="0" err="1" smtClean="0">
                          <a:solidFill>
                            <a:srgbClr val="000000"/>
                          </a:solidFill>
                          <a:latin typeface="Times New Roman" pitchFamily="18" charset="0"/>
                          <a:cs typeface="Times New Roman" pitchFamily="18" charset="0"/>
                        </a:rPr>
                        <a:t>в</a:t>
                      </a:r>
                      <a:r>
                        <a:rPr lang="ru-RU" sz="1100" b="0" i="0" u="none" strike="noStrike" dirty="0" smtClean="0">
                          <a:solidFill>
                            <a:srgbClr val="000000"/>
                          </a:solidFill>
                          <a:latin typeface="Times New Roman" pitchFamily="18" charset="0"/>
                          <a:cs typeface="Times New Roman" pitchFamily="18" charset="0"/>
                        </a:rPr>
                        <a:t> </a:t>
                      </a:r>
                      <a:r>
                        <a:rPr lang="ru-RU" sz="1100" b="0" i="0" u="none" strike="noStrike" dirty="0" err="1" smtClean="0">
                          <a:solidFill>
                            <a:srgbClr val="000000"/>
                          </a:solidFill>
                          <a:latin typeface="Times New Roman" pitchFamily="18" charset="0"/>
                          <a:cs typeface="Times New Roman" pitchFamily="18" charset="0"/>
                        </a:rPr>
                        <a:t>иде</a:t>
                      </a:r>
                      <a:r>
                        <a:rPr lang="ru-RU" sz="1100" b="0" i="0" u="none" strike="noStrike" dirty="0" smtClean="0">
                          <a:solidFill>
                            <a:srgbClr val="000000"/>
                          </a:solidFill>
                          <a:latin typeface="Times New Roman" pitchFamily="18" charset="0"/>
                          <a:cs typeface="Times New Roman" pitchFamily="18" charset="0"/>
                        </a:rPr>
                        <a:t> арендной платы земли</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61,0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61,0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61,0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r h="223399">
                <a:tc>
                  <a:txBody>
                    <a:bodyPr/>
                    <a:lstStyle/>
                    <a:p>
                      <a:pPr algn="ctr" rtl="0" fontAlgn="ct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l" rtl="0" fontAlgn="ctr"/>
                      <a:r>
                        <a:rPr lang="ru-RU" sz="1100" b="1" i="0" u="none" strike="noStrike" dirty="0" smtClean="0">
                          <a:solidFill>
                            <a:srgbClr val="000000"/>
                          </a:solidFill>
                          <a:latin typeface="Times New Roman" pitchFamily="18" charset="0"/>
                          <a:cs typeface="Times New Roman" pitchFamily="18" charset="0"/>
                        </a:rPr>
                        <a:t>Неналоговые</a:t>
                      </a:r>
                      <a:r>
                        <a:rPr lang="ru-RU" sz="1100" b="1" i="0" u="none" strike="noStrike" baseline="0" dirty="0" smtClean="0">
                          <a:solidFill>
                            <a:srgbClr val="000000"/>
                          </a:solidFill>
                          <a:latin typeface="Times New Roman" pitchFamily="18" charset="0"/>
                          <a:cs typeface="Times New Roman" pitchFamily="18" charset="0"/>
                        </a:rPr>
                        <a:t> доходы</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i="0" u="none" strike="noStrike" dirty="0" smtClean="0">
                          <a:solidFill>
                            <a:srgbClr val="000000"/>
                          </a:solidFill>
                          <a:latin typeface="Times New Roman" pitchFamily="18" charset="0"/>
                          <a:cs typeface="Times New Roman" pitchFamily="18" charset="0"/>
                        </a:rPr>
                        <a:t>64,0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i="0" u="none" strike="noStrike" dirty="0" smtClean="0">
                          <a:solidFill>
                            <a:srgbClr val="000000"/>
                          </a:solidFill>
                          <a:latin typeface="Times New Roman" pitchFamily="18" charset="0"/>
                          <a:cs typeface="Times New Roman" pitchFamily="18" charset="0"/>
                        </a:rPr>
                        <a:t>64,0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1" i="0" u="none" strike="noStrike" dirty="0" smtClean="0">
                          <a:solidFill>
                            <a:srgbClr val="000000"/>
                          </a:solidFill>
                          <a:latin typeface="Times New Roman" pitchFamily="18" charset="0"/>
                          <a:cs typeface="Times New Roman" pitchFamily="18" charset="0"/>
                        </a:rPr>
                        <a:t>64,0</a:t>
                      </a:r>
                      <a:endParaRPr lang="ru-RU" sz="1100" b="1"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c>
                  <a:txBody>
                    <a:bodyPr/>
                    <a:lstStyle/>
                    <a:p>
                      <a:pPr algn="ctr" rtl="0" fontAlgn="ctr"/>
                      <a:r>
                        <a:rPr lang="ru-RU" sz="1100" b="0" i="0" u="none" strike="noStrike" dirty="0" smtClean="0">
                          <a:solidFill>
                            <a:srgbClr val="000000"/>
                          </a:solidFill>
                          <a:latin typeface="Times New Roman" pitchFamily="18" charset="0"/>
                          <a:cs typeface="Times New Roman" pitchFamily="18" charset="0"/>
                        </a:rPr>
                        <a:t>100,0%</a:t>
                      </a:r>
                      <a:endParaRPr lang="ru-RU" sz="1100" b="0" i="0" u="none" strike="noStrike" dirty="0">
                        <a:solidFill>
                          <a:srgbClr val="000000"/>
                        </a:solidFill>
                        <a:latin typeface="Times New Roman" pitchFamily="18" charset="0"/>
                        <a:cs typeface="Times New Roman" pitchFamily="18" charset="0"/>
                      </a:endParaRPr>
                    </a:p>
                  </a:txBody>
                  <a:tcPr marL="9525" marR="9525" marT="9525" marB="0" anchor="ctr"/>
                </a:tc>
              </a:tr>
            </a:tbl>
          </a:graphicData>
        </a:graphic>
      </p:graphicFrame>
    </p:spTree>
    <p:extLst>
      <p:ext uri="{BB962C8B-B14F-4D97-AF65-F5344CB8AC3E}">
        <p14:creationId xmlns:p14="http://schemas.microsoft.com/office/powerpoint/2010/main" val="372382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1331640" y="87474"/>
            <a:ext cx="7132930" cy="745629"/>
          </a:xfrm>
        </p:spPr>
        <p:txBody>
          <a:bodyPr>
            <a:noAutofit/>
          </a:bodyPr>
          <a:lstStyle/>
          <a:p>
            <a:pPr algn="ctr"/>
            <a:r>
              <a:rPr lang="ru-RU" sz="1800" b="1" dirty="0" smtClean="0">
                <a:ln w="15875">
                  <a:solidFill>
                    <a:schemeClr val="accent6">
                      <a:lumMod val="50000"/>
                    </a:schemeClr>
                  </a:solidFill>
                  <a:prstDash val="solid"/>
                </a:ln>
                <a:solidFill>
                  <a:schemeClr val="accent5">
                    <a:lumMod val="75000"/>
                  </a:schemeClr>
                </a:solidFill>
              </a:rPr>
              <a:t/>
            </a:r>
            <a:br>
              <a:rPr lang="ru-RU" sz="1800" b="1" dirty="0" smtClean="0">
                <a:ln w="15875">
                  <a:solidFill>
                    <a:schemeClr val="accent6">
                      <a:lumMod val="50000"/>
                    </a:schemeClr>
                  </a:solidFill>
                  <a:prstDash val="solid"/>
                </a:ln>
                <a:solidFill>
                  <a:schemeClr val="accent5">
                    <a:lumMod val="75000"/>
                  </a:schemeClr>
                </a:solidFill>
              </a:rPr>
            </a:br>
            <a:r>
              <a:rPr lang="ru-RU" sz="1800" b="1" dirty="0">
                <a:ln w="15875">
                  <a:solidFill>
                    <a:schemeClr val="accent6">
                      <a:lumMod val="50000"/>
                    </a:schemeClr>
                  </a:solidFill>
                  <a:prstDash val="solid"/>
                </a:ln>
                <a:solidFill>
                  <a:schemeClr val="accent5">
                    <a:lumMod val="75000"/>
                  </a:schemeClr>
                </a:solidFill>
              </a:rPr>
              <a:t/>
            </a:r>
            <a:br>
              <a:rPr lang="ru-RU" sz="1800" b="1" dirty="0">
                <a:ln w="15875">
                  <a:solidFill>
                    <a:schemeClr val="accent6">
                      <a:lumMod val="50000"/>
                    </a:schemeClr>
                  </a:solidFill>
                  <a:prstDash val="solid"/>
                </a:ln>
                <a:solidFill>
                  <a:schemeClr val="accent5">
                    <a:lumMod val="75000"/>
                  </a:schemeClr>
                </a:solidFill>
              </a:rPr>
            </a:br>
            <a:r>
              <a:rPr lang="ru-RU" sz="2000" b="1" dirty="0">
                <a:ln w="15875">
                  <a:solidFill>
                    <a:schemeClr val="accent6">
                      <a:lumMod val="50000"/>
                    </a:schemeClr>
                  </a:solidFill>
                  <a:prstDash val="solid"/>
                </a:ln>
                <a:solidFill>
                  <a:schemeClr val="accent5">
                    <a:lumMod val="75000"/>
                  </a:schemeClr>
                </a:solidFill>
              </a:rPr>
              <a:t>Структура собственных налоговых и неналоговых доходов бюджета Валуйчанского сельского поселения по прогнозу на </a:t>
            </a:r>
            <a:r>
              <a:rPr lang="ru-RU" sz="2000" b="1" dirty="0" smtClean="0">
                <a:ln w="15875">
                  <a:solidFill>
                    <a:schemeClr val="accent6">
                      <a:lumMod val="50000"/>
                    </a:schemeClr>
                  </a:solidFill>
                  <a:prstDash val="solid"/>
                </a:ln>
                <a:solidFill>
                  <a:schemeClr val="accent5">
                    <a:lumMod val="75000"/>
                  </a:schemeClr>
                </a:solidFill>
              </a:rPr>
              <a:t>2024 год</a:t>
            </a:r>
            <a:endParaRPr lang="ru-RU" sz="2000" dirty="0"/>
          </a:p>
        </p:txBody>
      </p:sp>
      <p:sp>
        <p:nvSpPr>
          <p:cNvPr id="4" name="Номер слайда 3"/>
          <p:cNvSpPr>
            <a:spLocks noGrp="1"/>
          </p:cNvSpPr>
          <p:nvPr>
            <p:ph type="sldNum" sz="quarter" idx="12"/>
          </p:nvPr>
        </p:nvSpPr>
        <p:spPr>
          <a:xfrm>
            <a:off x="8286776" y="4822048"/>
            <a:ext cx="658416" cy="255110"/>
          </a:xfrm>
        </p:spPr>
        <p:txBody>
          <a:bodyPr/>
          <a:lstStyle/>
          <a:p>
            <a:pPr>
              <a:defRPr/>
            </a:pPr>
            <a:fld id="{D77C260C-9799-4E2C-82CE-EA8DDFAE7060}" type="slidenum">
              <a:rPr lang="ru-RU" altLang="ru-RU" sz="1000" smtClean="0">
                <a:solidFill>
                  <a:srgbClr val="000000"/>
                </a:solidFill>
              </a:rPr>
              <a:pPr>
                <a:defRPr/>
              </a:pPr>
              <a:t>15</a:t>
            </a:fld>
            <a:endParaRPr lang="ru-RU" altLang="ru-RU" sz="1000" dirty="0">
              <a:solidFill>
                <a:srgbClr val="000000"/>
              </a:solidFill>
            </a:endParaRPr>
          </a:p>
        </p:txBody>
      </p:sp>
      <p:pic>
        <p:nvPicPr>
          <p:cNvPr id="6" name="Picture 2" descr="C:\Users\Lena\Desktop\ВСЕ\БЮДЖЕТ 2019-2021\Фото Бирюча\16.jpg"/>
          <p:cNvPicPr>
            <a:picLocks noChangeAspect="1" noChangeArrowheads="1"/>
          </p:cNvPicPr>
          <p:nvPr/>
        </p:nvPicPr>
        <p:blipFill>
          <a:blip r:embed="rId2"/>
          <a:srcRect/>
          <a:stretch>
            <a:fillRect/>
          </a:stretch>
        </p:blipFill>
        <p:spPr bwMode="auto">
          <a:xfrm>
            <a:off x="1" y="0"/>
            <a:ext cx="928662" cy="547577"/>
          </a:xfrm>
          <a:prstGeom prst="rect">
            <a:avLst/>
          </a:prstGeom>
          <a:noFill/>
        </p:spPr>
      </p:pic>
      <p:graphicFrame>
        <p:nvGraphicFramePr>
          <p:cNvPr id="2" name="Диаграмма 1"/>
          <p:cNvGraphicFramePr/>
          <p:nvPr>
            <p:extLst>
              <p:ext uri="{D42A27DB-BD31-4B8C-83A1-F6EECF244321}">
                <p14:modId xmlns:p14="http://schemas.microsoft.com/office/powerpoint/2010/main" val="501816359"/>
              </p:ext>
            </p:extLst>
          </p:nvPr>
        </p:nvGraphicFramePr>
        <p:xfrm>
          <a:off x="1115616" y="1203598"/>
          <a:ext cx="7348028"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615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
            <a:ext cx="8336950" cy="357172"/>
          </a:xfrm>
        </p:spPr>
        <p:txBody>
          <a:bodyPr>
            <a:noAutofit/>
          </a:bodyPr>
          <a:lstStyle/>
          <a:p>
            <a:pPr algn="ctr" fontAlgn="ctr"/>
            <a:r>
              <a:rPr lang="ru-RU" sz="1400" b="1" dirty="0">
                <a:solidFill>
                  <a:schemeClr val="accent2">
                    <a:lumMod val="60000"/>
                    <a:lumOff val="40000"/>
                  </a:schemeClr>
                </a:solidFill>
                <a:latin typeface="Times New Roman" pitchFamily="18" charset="0"/>
                <a:cs typeface="Times New Roman" pitchFamily="18" charset="0"/>
              </a:rPr>
              <a:t>Удельный вес расходов </a:t>
            </a:r>
            <a:r>
              <a:rPr lang="ru-RU" sz="1400" b="1" dirty="0" smtClean="0">
                <a:solidFill>
                  <a:schemeClr val="accent2">
                    <a:lumMod val="60000"/>
                    <a:lumOff val="40000"/>
                  </a:schemeClr>
                </a:solidFill>
                <a:latin typeface="Times New Roman" pitchFamily="18" charset="0"/>
                <a:cs typeface="Times New Roman" pitchFamily="18" charset="0"/>
              </a:rPr>
              <a:t>бюджета Валуйчанского сельского поселения  на 2024-2026 </a:t>
            </a:r>
            <a:r>
              <a:rPr lang="ru-RU" sz="1400" b="1" dirty="0">
                <a:solidFill>
                  <a:schemeClr val="accent2">
                    <a:lumMod val="60000"/>
                    <a:lumOff val="40000"/>
                  </a:schemeClr>
                </a:solidFill>
                <a:latin typeface="Times New Roman" pitchFamily="18" charset="0"/>
                <a:cs typeface="Times New Roman" pitchFamily="18" charset="0"/>
              </a:rPr>
              <a:t>годы в </a:t>
            </a:r>
            <a:r>
              <a:rPr lang="ru-RU" sz="1400" b="1" dirty="0" smtClean="0">
                <a:solidFill>
                  <a:schemeClr val="accent2">
                    <a:lumMod val="60000"/>
                    <a:lumOff val="40000"/>
                  </a:schemeClr>
                </a:solidFill>
                <a:latin typeface="Times New Roman" pitchFamily="18" charset="0"/>
                <a:cs typeface="Times New Roman" pitchFamily="18" charset="0"/>
              </a:rPr>
              <a:t>разрезе отраслей</a:t>
            </a:r>
            <a:endParaRPr lang="ru-RU" sz="1400" dirty="0">
              <a:solidFill>
                <a:schemeClr val="accent2">
                  <a:lumMod val="60000"/>
                  <a:lumOff val="40000"/>
                </a:schemeClr>
              </a:solidFill>
            </a:endParaRPr>
          </a:p>
        </p:txBody>
      </p:sp>
      <p:sp>
        <p:nvSpPr>
          <p:cNvPr id="9" name="Номер слайда 3"/>
          <p:cNvSpPr>
            <a:spLocks noGrp="1"/>
          </p:cNvSpPr>
          <p:nvPr>
            <p:ph type="sldNum" sz="quarter" idx="12"/>
          </p:nvPr>
        </p:nvSpPr>
        <p:spPr>
          <a:xfrm>
            <a:off x="8286776" y="4822048"/>
            <a:ext cx="658416" cy="255110"/>
          </a:xfrm>
        </p:spPr>
        <p:txBody>
          <a:bodyPr/>
          <a:lstStyle/>
          <a:p>
            <a:pPr>
              <a:defRPr/>
            </a:pPr>
            <a:fld id="{D77C260C-9799-4E2C-82CE-EA8DDFAE7060}" type="slidenum">
              <a:rPr lang="ru-RU" altLang="ru-RU" sz="1000" smtClean="0">
                <a:solidFill>
                  <a:srgbClr val="000000"/>
                </a:solidFill>
              </a:rPr>
              <a:pPr>
                <a:defRPr/>
              </a:pPr>
              <a:t>16</a:t>
            </a:fld>
            <a:endParaRPr lang="ru-RU" altLang="ru-RU" sz="1000" dirty="0">
              <a:solidFill>
                <a:srgbClr val="000000"/>
              </a:solidFill>
            </a:endParaRPr>
          </a:p>
        </p:txBody>
      </p:sp>
      <p:sp>
        <p:nvSpPr>
          <p:cNvPr id="10" name="TextBox 9"/>
          <p:cNvSpPr txBox="1"/>
          <p:nvPr/>
        </p:nvSpPr>
        <p:spPr>
          <a:xfrm>
            <a:off x="7786710" y="571486"/>
            <a:ext cx="1214446" cy="253916"/>
          </a:xfrm>
          <a:prstGeom prst="rect">
            <a:avLst/>
          </a:prstGeom>
          <a:noFill/>
          <a:ln>
            <a:noFill/>
          </a:ln>
        </p:spPr>
        <p:txBody>
          <a:bodyPr wrap="square" rtlCol="0" anchor="ctr" anchorCtr="1">
            <a:spAutoFit/>
          </a:bodyPr>
          <a:lstStyle/>
          <a:p>
            <a:r>
              <a:rPr lang="ru-RU" sz="1050" b="1" dirty="0">
                <a:solidFill>
                  <a:prstClr val="black"/>
                </a:solidFill>
                <a:latin typeface="Times New Roman" panose="02020603050405020304" pitchFamily="18" charset="0"/>
                <a:cs typeface="Times New Roman" panose="02020603050405020304" pitchFamily="18" charset="0"/>
              </a:rPr>
              <a:t>(тыс. рублей)</a:t>
            </a:r>
          </a:p>
        </p:txBody>
      </p:sp>
      <p:pic>
        <p:nvPicPr>
          <p:cNvPr id="6" name="Picture 2" descr="C:\Users\Lena\Desktop\ВСЕ\БЮДЖЕТ 2019-2021\Фото Бирюча\16.jpg"/>
          <p:cNvPicPr>
            <a:picLocks noChangeAspect="1" noChangeArrowheads="1"/>
          </p:cNvPicPr>
          <p:nvPr/>
        </p:nvPicPr>
        <p:blipFill>
          <a:blip r:embed="rId2"/>
          <a:srcRect/>
          <a:stretch>
            <a:fillRect/>
          </a:stretch>
        </p:blipFill>
        <p:spPr bwMode="auto">
          <a:xfrm>
            <a:off x="1" y="0"/>
            <a:ext cx="785786" cy="547577"/>
          </a:xfrm>
          <a:prstGeom prst="rect">
            <a:avLst/>
          </a:prstGeom>
          <a:noFill/>
        </p:spPr>
      </p:pic>
      <p:graphicFrame>
        <p:nvGraphicFramePr>
          <p:cNvPr id="7" name="Таблица 6"/>
          <p:cNvGraphicFramePr>
            <a:graphicFrameLocks noGrp="1"/>
          </p:cNvGraphicFramePr>
          <p:nvPr/>
        </p:nvGraphicFramePr>
        <p:xfrm>
          <a:off x="71407" y="857237"/>
          <a:ext cx="8929748" cy="3696994"/>
        </p:xfrm>
        <a:graphic>
          <a:graphicData uri="http://schemas.openxmlformats.org/drawingml/2006/table">
            <a:tbl>
              <a:tblPr/>
              <a:tblGrid>
                <a:gridCol w="663767"/>
                <a:gridCol w="3847779"/>
                <a:gridCol w="860824"/>
                <a:gridCol w="663767"/>
                <a:gridCol w="788224"/>
                <a:gridCol w="663767"/>
                <a:gridCol w="777853"/>
                <a:gridCol w="663767"/>
              </a:tblGrid>
              <a:tr h="845871">
                <a:tc>
                  <a:txBody>
                    <a:bodyPr/>
                    <a:lstStyle/>
                    <a:p>
                      <a:pPr algn="ctr" rtl="0" fontAlgn="ctr"/>
                      <a:r>
                        <a:rPr lang="ru-RU" sz="800" b="1" i="0" u="none" strike="noStrike" dirty="0">
                          <a:solidFill>
                            <a:srgbClr val="000000"/>
                          </a:solidFill>
                          <a:latin typeface="Times New Roman"/>
                        </a:rPr>
                        <a:t>Раздел</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a:solidFill>
                            <a:srgbClr val="000000"/>
                          </a:solidFill>
                          <a:latin typeface="Times New Roman"/>
                        </a:rPr>
                        <a:t>Наименование показателей</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smtClean="0">
                          <a:solidFill>
                            <a:srgbClr val="000000"/>
                          </a:solidFill>
                          <a:latin typeface="Times New Roman"/>
                        </a:rPr>
                        <a:t>2024 </a:t>
                      </a:r>
                      <a:r>
                        <a:rPr lang="ru-RU" sz="800" b="1" i="0" u="none" strike="noStrike" dirty="0">
                          <a:solidFill>
                            <a:srgbClr val="000000"/>
                          </a:solidFill>
                          <a:latin typeface="Times New Roman"/>
                        </a:rPr>
                        <a:t>год</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a:solidFill>
                            <a:srgbClr val="000000"/>
                          </a:solidFill>
                          <a:latin typeface="Times New Roman"/>
                        </a:rPr>
                        <a:t>Удельный вес в общем объеме расходов</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a:solidFill>
                            <a:srgbClr val="000000"/>
                          </a:solidFill>
                          <a:latin typeface="Times New Roman"/>
                        </a:rPr>
                        <a:t> </a:t>
                      </a:r>
                      <a:r>
                        <a:rPr lang="ru-RU" sz="800" b="1" i="0" u="none" strike="noStrike" dirty="0" smtClean="0">
                          <a:solidFill>
                            <a:srgbClr val="000000"/>
                          </a:solidFill>
                          <a:latin typeface="Times New Roman"/>
                        </a:rPr>
                        <a:t>2025 </a:t>
                      </a:r>
                      <a:r>
                        <a:rPr lang="ru-RU" sz="800" b="1" i="0" u="none" strike="noStrike" dirty="0">
                          <a:solidFill>
                            <a:srgbClr val="000000"/>
                          </a:solidFill>
                          <a:latin typeface="Times New Roman"/>
                        </a:rPr>
                        <a:t>год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a:solidFill>
                            <a:srgbClr val="000000"/>
                          </a:solidFill>
                          <a:latin typeface="Times New Roman"/>
                        </a:rPr>
                        <a:t>Удельный вес в общем объеме расходов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smtClean="0">
                          <a:solidFill>
                            <a:srgbClr val="000000"/>
                          </a:solidFill>
                          <a:latin typeface="Times New Roman"/>
                        </a:rPr>
                        <a:t>2026 </a:t>
                      </a:r>
                      <a:r>
                        <a:rPr lang="ru-RU" sz="800" b="1" i="0" u="none" strike="noStrike" dirty="0">
                          <a:solidFill>
                            <a:srgbClr val="000000"/>
                          </a:solidFill>
                          <a:latin typeface="Times New Roman"/>
                        </a:rPr>
                        <a:t>год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800" b="1" i="0" u="none" strike="noStrike" dirty="0">
                          <a:solidFill>
                            <a:srgbClr val="000000"/>
                          </a:solidFill>
                          <a:latin typeface="Times New Roman"/>
                        </a:rPr>
                        <a:t>Удельный вес в общем объеме расходов</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r>
              <a:tr h="386360">
                <a:tc>
                  <a:txBody>
                    <a:bodyPr/>
                    <a:lstStyle/>
                    <a:p>
                      <a:pPr algn="ctr" rtl="0" fontAlgn="ctr"/>
                      <a:r>
                        <a:rPr lang="ru-RU" sz="1000" b="1" i="0" u="none" strike="noStrike" dirty="0" smtClean="0">
                          <a:solidFill>
                            <a:srgbClr val="000000"/>
                          </a:solidFill>
                          <a:latin typeface="Times New Roman"/>
                        </a:rPr>
                        <a:t>0100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l" rtl="0" fontAlgn="ctr"/>
                      <a:r>
                        <a:rPr lang="ru-RU" sz="1000" b="1" i="0" u="none" strike="noStrike" dirty="0">
                          <a:solidFill>
                            <a:srgbClr val="000000"/>
                          </a:solidFill>
                          <a:latin typeface="Times New Roman"/>
                        </a:rPr>
                        <a:t>Общегосударственные вопросы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2940,0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53,7</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2941,0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53,5</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2645,0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51,8</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339406">
                <a:tc>
                  <a:txBody>
                    <a:bodyPr/>
                    <a:lstStyle/>
                    <a:p>
                      <a:pPr algn="ctr" rtl="0" fontAlgn="ctr"/>
                      <a:r>
                        <a:rPr lang="ru-RU" sz="1000" b="1" i="0" u="none" strike="noStrike" dirty="0" smtClean="0">
                          <a:solidFill>
                            <a:srgbClr val="000000"/>
                          </a:solidFill>
                          <a:latin typeface="Times New Roman"/>
                        </a:rPr>
                        <a:t>0200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l" rtl="0" fontAlgn="ctr"/>
                      <a:r>
                        <a:rPr lang="ru-RU" sz="1000" b="1" i="0" u="none" strike="noStrike" dirty="0" smtClean="0">
                          <a:solidFill>
                            <a:srgbClr val="000000"/>
                          </a:solidFill>
                          <a:latin typeface="Times New Roman"/>
                        </a:rPr>
                        <a:t>Национальная оборона</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136,2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2,5</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151,1</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2,8</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165,1</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3,2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488461">
                <a:tc>
                  <a:txBody>
                    <a:bodyPr/>
                    <a:lstStyle/>
                    <a:p>
                      <a:pPr algn="ctr" rtl="0" fontAlgn="ctr"/>
                      <a:r>
                        <a:rPr lang="ru-RU" sz="1000" b="1" i="0" u="none" strike="noStrike" dirty="0" smtClean="0">
                          <a:solidFill>
                            <a:srgbClr val="000000"/>
                          </a:solidFill>
                          <a:latin typeface="Times New Roman"/>
                        </a:rPr>
                        <a:t>0300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l" rtl="0" fontAlgn="ctr"/>
                      <a:r>
                        <a:rPr lang="ru-RU" sz="1000" b="1" i="0" u="none" strike="noStrike" dirty="0">
                          <a:solidFill>
                            <a:srgbClr val="000000"/>
                          </a:solidFill>
                          <a:latin typeface="Times New Roman"/>
                        </a:rPr>
                        <a:t>Национальная безопасность и правоохранительная деятельность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6,0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0,2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6,0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0,2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6,0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0,2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302564">
                <a:tc>
                  <a:txBody>
                    <a:bodyPr/>
                    <a:lstStyle/>
                    <a:p>
                      <a:pPr algn="ctr" rtl="0" fontAlgn="ctr"/>
                      <a:r>
                        <a:rPr lang="ru-RU" sz="1000" b="1" i="0" u="none" strike="noStrike" dirty="0" smtClean="0">
                          <a:solidFill>
                            <a:srgbClr val="000000"/>
                          </a:solidFill>
                          <a:latin typeface="Times New Roman"/>
                        </a:rPr>
                        <a:t>0400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l" rtl="0" fontAlgn="ctr"/>
                      <a:r>
                        <a:rPr lang="ru-RU" sz="1000" b="1" i="0" u="none" strike="noStrike" dirty="0">
                          <a:solidFill>
                            <a:srgbClr val="000000"/>
                          </a:solidFill>
                          <a:latin typeface="Times New Roman"/>
                        </a:rPr>
                        <a:t>Национальная экономика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156,2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2,8</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108,2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1,9</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108,2</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2,1</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250187">
                <a:tc>
                  <a:txBody>
                    <a:bodyPr/>
                    <a:lstStyle/>
                    <a:p>
                      <a:pPr algn="ctr" rtl="0" fontAlgn="ctr"/>
                      <a:r>
                        <a:rPr lang="ru-RU" sz="1000" b="1" i="0" u="none" strike="noStrike" dirty="0" smtClean="0">
                          <a:solidFill>
                            <a:srgbClr val="000000"/>
                          </a:solidFill>
                          <a:latin typeface="Times New Roman"/>
                        </a:rPr>
                        <a:t>0500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l" rtl="0" fontAlgn="ctr"/>
                      <a:r>
                        <a:rPr lang="ru-RU" sz="1000" b="1" i="0" u="none" strike="noStrike" dirty="0">
                          <a:solidFill>
                            <a:srgbClr val="000000"/>
                          </a:solidFill>
                          <a:latin typeface="Times New Roman"/>
                        </a:rPr>
                        <a:t>Жилищно-коммунальное хозяйство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426,0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7,7</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317,0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5,8</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72,0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1,3</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250187">
                <a:tc>
                  <a:txBody>
                    <a:bodyPr/>
                    <a:lstStyle/>
                    <a:p>
                      <a:pPr algn="ctr" rtl="0" fontAlgn="ctr"/>
                      <a:r>
                        <a:rPr lang="ru-RU" sz="1000" b="1" i="0" u="none" strike="noStrike" dirty="0" smtClean="0">
                          <a:solidFill>
                            <a:srgbClr val="000000"/>
                          </a:solidFill>
                          <a:latin typeface="Times New Roman"/>
                        </a:rPr>
                        <a:t>0800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l" rtl="0" fontAlgn="ctr"/>
                      <a:r>
                        <a:rPr lang="ru-RU" sz="1000" b="1" i="0" u="none" strike="noStrike" dirty="0">
                          <a:solidFill>
                            <a:srgbClr val="000000"/>
                          </a:solidFill>
                          <a:latin typeface="Times New Roman"/>
                        </a:rPr>
                        <a:t>Культура, кинематография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1813,0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33,1</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1887,0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34,3</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1964,0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38,5</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500375">
                <a:tc gridSpan="2">
                  <a:txBody>
                    <a:bodyPr/>
                    <a:lstStyle/>
                    <a:p>
                      <a:pPr algn="ctr" rtl="0" fontAlgn="ctr"/>
                      <a:r>
                        <a:rPr lang="ru-RU" sz="1000" b="1" i="0" u="none" strike="noStrike" dirty="0">
                          <a:solidFill>
                            <a:srgbClr val="000000"/>
                          </a:solidFill>
                          <a:latin typeface="Times New Roman"/>
                        </a:rPr>
                        <a:t>Условно утвержденные расходы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hMerge="1">
                  <a:txBody>
                    <a:bodyPr/>
                    <a:lstStyle/>
                    <a:p>
                      <a:endParaRPr lang="ru-RU"/>
                    </a:p>
                  </a:txBody>
                  <a:tcPr/>
                </a:tc>
                <a:tc>
                  <a:txBody>
                    <a:bodyPr/>
                    <a:lstStyle/>
                    <a:p>
                      <a:pPr algn="ctr" rtl="0" fontAlgn="ctr"/>
                      <a:r>
                        <a:rPr lang="ru-RU" sz="1000" b="1" i="0" u="none" strike="noStrike" dirty="0">
                          <a:solidFill>
                            <a:srgbClr val="000000"/>
                          </a:solidFill>
                          <a:latin typeface="Times New Roman"/>
                        </a:rPr>
                        <a:t>0,0</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a:solidFill>
                            <a:srgbClr val="000000"/>
                          </a:solidFill>
                          <a:latin typeface="Times New Roman"/>
                        </a:rPr>
                        <a:t>0,0</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84,0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1,5</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c>
                  <a:txBody>
                    <a:bodyPr/>
                    <a:lstStyle/>
                    <a:p>
                      <a:pPr algn="ctr" rtl="0" fontAlgn="ctr"/>
                      <a:r>
                        <a:rPr lang="ru-RU" sz="1000" b="1" i="0" u="none" strike="noStrike" dirty="0" smtClean="0">
                          <a:solidFill>
                            <a:srgbClr val="000000"/>
                          </a:solidFill>
                          <a:latin typeface="Times New Roman"/>
                        </a:rPr>
                        <a:t>143,0</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accent2">
                        <a:lumMod val="60000"/>
                        <a:lumOff val="40000"/>
                      </a:schemeClr>
                    </a:solidFill>
                  </a:tcPr>
                </a:tc>
                <a:tc>
                  <a:txBody>
                    <a:bodyPr/>
                    <a:lstStyle/>
                    <a:p>
                      <a:pPr algn="ctr" rtl="0" fontAlgn="ctr"/>
                      <a:r>
                        <a:rPr lang="ru-RU" sz="1000" b="1" i="0" u="none" strike="noStrike" dirty="0" smtClean="0">
                          <a:solidFill>
                            <a:srgbClr val="000000"/>
                          </a:solidFill>
                          <a:latin typeface="Times New Roman"/>
                        </a:rPr>
                        <a:t>2,9</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tcPr>
                </a:tc>
              </a:tr>
              <a:tr h="333583">
                <a:tc gridSpan="2">
                  <a:txBody>
                    <a:bodyPr/>
                    <a:lstStyle/>
                    <a:p>
                      <a:pPr algn="ctr" rtl="0" fontAlgn="ctr"/>
                      <a:r>
                        <a:rPr lang="ru-RU" sz="1000" b="1" i="0" u="none" strike="noStrike" dirty="0">
                          <a:solidFill>
                            <a:srgbClr val="000000"/>
                          </a:solidFill>
                          <a:latin typeface="Times New Roman"/>
                        </a:rPr>
                        <a:t>ВСЕГО РАСХОДОВ по бюджету </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c hMerge="1">
                  <a:txBody>
                    <a:bodyPr/>
                    <a:lstStyle/>
                    <a:p>
                      <a:endParaRPr lang="ru-RU"/>
                    </a:p>
                  </a:txBody>
                  <a:tcPr/>
                </a:tc>
                <a:tc>
                  <a:txBody>
                    <a:bodyPr/>
                    <a:lstStyle/>
                    <a:p>
                      <a:pPr algn="ctr" rtl="0" fontAlgn="ctr"/>
                      <a:r>
                        <a:rPr lang="ru-RU" sz="1000" b="1" i="0" u="none" strike="noStrike" dirty="0" smtClean="0">
                          <a:solidFill>
                            <a:srgbClr val="000000"/>
                          </a:solidFill>
                          <a:latin typeface="Times New Roman"/>
                        </a:rPr>
                        <a:t>5477,4</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c>
                  <a:txBody>
                    <a:bodyPr/>
                    <a:lstStyle/>
                    <a:p>
                      <a:pPr algn="ctr" rtl="0" fontAlgn="ctr"/>
                      <a:r>
                        <a:rPr lang="ru-RU" sz="1000" b="1" i="0" u="none" strike="noStrike" dirty="0">
                          <a:solidFill>
                            <a:srgbClr val="000000"/>
                          </a:solidFill>
                          <a:latin typeface="Times New Roman"/>
                        </a:rPr>
                        <a:t>100,0</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c>
                  <a:txBody>
                    <a:bodyPr/>
                    <a:lstStyle/>
                    <a:p>
                      <a:pPr algn="ctr" rtl="0" fontAlgn="ctr"/>
                      <a:r>
                        <a:rPr lang="ru-RU" sz="1000" b="1" i="0" u="none" strike="noStrike" dirty="0" smtClean="0">
                          <a:solidFill>
                            <a:srgbClr val="000000"/>
                          </a:solidFill>
                          <a:latin typeface="Times New Roman"/>
                        </a:rPr>
                        <a:t>5494,3</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c>
                  <a:txBody>
                    <a:bodyPr/>
                    <a:lstStyle/>
                    <a:p>
                      <a:pPr algn="ctr" rtl="0" fontAlgn="ctr"/>
                      <a:r>
                        <a:rPr lang="ru-RU" sz="1000" b="1" i="0" u="none" strike="noStrike" dirty="0">
                          <a:solidFill>
                            <a:srgbClr val="000000"/>
                          </a:solidFill>
                          <a:latin typeface="Times New Roman"/>
                        </a:rPr>
                        <a:t>100,0</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c>
                  <a:txBody>
                    <a:bodyPr/>
                    <a:lstStyle/>
                    <a:p>
                      <a:pPr algn="ctr" rtl="0" fontAlgn="ctr"/>
                      <a:r>
                        <a:rPr lang="ru-RU" sz="1000" b="1" i="0" u="none" strike="noStrike" dirty="0" smtClean="0">
                          <a:solidFill>
                            <a:srgbClr val="000000"/>
                          </a:solidFill>
                          <a:latin typeface="Times New Roman"/>
                        </a:rPr>
                        <a:t>5103,3</a:t>
                      </a:r>
                      <a:endParaRPr lang="ru-RU" sz="1000" b="1" i="0" u="none" strike="noStrike" dirty="0">
                        <a:solidFill>
                          <a:srgbClr val="000000"/>
                        </a:solidFill>
                        <a:latin typeface="Times New Roman"/>
                      </a:endParaRP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c>
                  <a:txBody>
                    <a:bodyPr/>
                    <a:lstStyle/>
                    <a:p>
                      <a:pPr algn="ctr" rtl="0" fontAlgn="ctr"/>
                      <a:r>
                        <a:rPr lang="ru-RU" sz="1000" b="1" i="0" u="none" strike="noStrike" dirty="0">
                          <a:solidFill>
                            <a:srgbClr val="000000"/>
                          </a:solidFill>
                          <a:latin typeface="Times New Roman"/>
                        </a:rPr>
                        <a:t>100,0</a:t>
                      </a:r>
                    </a:p>
                  </a:txBody>
                  <a:tcPr marL="7088" marR="7088" marT="7088" marB="0" anchor="ctr">
                    <a:lnL w="12700" cap="flat" cmpd="sng" algn="ctr">
                      <a:solidFill>
                        <a:srgbClr val="8E736A"/>
                      </a:solidFill>
                      <a:prstDash val="solid"/>
                      <a:round/>
                      <a:headEnd type="none" w="med" len="med"/>
                      <a:tailEnd type="none" w="med" len="med"/>
                    </a:lnL>
                    <a:lnR w="12700" cap="flat" cmpd="sng" algn="ctr">
                      <a:solidFill>
                        <a:srgbClr val="8E736A"/>
                      </a:solidFill>
                      <a:prstDash val="solid"/>
                      <a:round/>
                      <a:headEnd type="none" w="med" len="med"/>
                      <a:tailEnd type="none" w="med" len="med"/>
                    </a:lnR>
                    <a:lnT w="12700" cap="flat" cmpd="sng" algn="ctr">
                      <a:solidFill>
                        <a:srgbClr val="8E736A"/>
                      </a:solidFill>
                      <a:prstDash val="solid"/>
                      <a:round/>
                      <a:headEnd type="none" w="med" len="med"/>
                      <a:tailEnd type="none" w="med" len="med"/>
                    </a:lnT>
                    <a:lnB w="12700" cap="flat" cmpd="sng" algn="ctr">
                      <a:solidFill>
                        <a:srgbClr val="8E736A"/>
                      </a:solidFill>
                      <a:prstDash val="solid"/>
                      <a:round/>
                      <a:headEnd type="none" w="med" len="med"/>
                      <a:tailEnd type="none" w="med" len="med"/>
                    </a:lnB>
                    <a:solidFill>
                      <a:schemeClr val="bg1">
                        <a:lumMod val="75000"/>
                      </a:schemeClr>
                    </a:solidFill>
                  </a:tcPr>
                </a:tc>
              </a:tr>
            </a:tbl>
          </a:graphicData>
        </a:graphic>
      </p:graphicFrame>
    </p:spTree>
    <p:extLst>
      <p:ext uri="{BB962C8B-B14F-4D97-AF65-F5344CB8AC3E}">
        <p14:creationId xmlns:p14="http://schemas.microsoft.com/office/powerpoint/2010/main" val="56717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p:cNvSpPr>
          <p:nvPr>
            <p:ph type="title"/>
          </p:nvPr>
        </p:nvSpPr>
        <p:spPr>
          <a:xfrm>
            <a:off x="511808" y="12328"/>
            <a:ext cx="8229600" cy="428625"/>
          </a:xfrm>
        </p:spPr>
        <p:txBody>
          <a:bodyPr>
            <a:normAutofit fontScale="90000"/>
          </a:bodyPr>
          <a:lstStyle/>
          <a:p>
            <a:pPr algn="ctr"/>
            <a:r>
              <a:rPr lang="ru-RU" sz="2400" b="1" i="1" u="sng" dirty="0" smtClean="0">
                <a:solidFill>
                  <a:schemeClr val="accent3">
                    <a:lumMod val="20000"/>
                    <a:lumOff val="80000"/>
                  </a:schemeClr>
                </a:solidFill>
              </a:rPr>
              <a:t>Основные понятия и термины по бюджету</a:t>
            </a:r>
          </a:p>
        </p:txBody>
      </p:sp>
      <p:sp>
        <p:nvSpPr>
          <p:cNvPr id="2" name="Номер слайда 1"/>
          <p:cNvSpPr>
            <a:spLocks noGrp="1"/>
          </p:cNvSpPr>
          <p:nvPr>
            <p:ph type="sldNum" sz="quarter" idx="12"/>
          </p:nvPr>
        </p:nvSpPr>
        <p:spPr>
          <a:xfrm>
            <a:off x="7595418" y="4677984"/>
            <a:ext cx="1279663" cy="273844"/>
          </a:xfrm>
        </p:spPr>
        <p:txBody>
          <a:bodyPr/>
          <a:lstStyle/>
          <a:p>
            <a:pPr>
              <a:defRPr/>
            </a:pPr>
            <a:r>
              <a:rPr lang="ru-RU" sz="1000" dirty="0" smtClean="0">
                <a:solidFill>
                  <a:schemeClr val="tx1"/>
                </a:solidFill>
              </a:rPr>
              <a:t>2</a:t>
            </a:r>
          </a:p>
        </p:txBody>
      </p:sp>
      <p:graphicFrame>
        <p:nvGraphicFramePr>
          <p:cNvPr id="19" name="Таблица 18"/>
          <p:cNvGraphicFramePr>
            <a:graphicFrameLocks noGrp="1"/>
          </p:cNvGraphicFramePr>
          <p:nvPr>
            <p:extLst>
              <p:ext uri="{D42A27DB-BD31-4B8C-83A1-F6EECF244321}">
                <p14:modId xmlns:p14="http://schemas.microsoft.com/office/powerpoint/2010/main" val="3114438361"/>
              </p:ext>
            </p:extLst>
          </p:nvPr>
        </p:nvGraphicFramePr>
        <p:xfrm>
          <a:off x="214314" y="597640"/>
          <a:ext cx="8715375" cy="1462659"/>
        </p:xfrm>
        <a:graphic>
          <a:graphicData uri="http://schemas.openxmlformats.org/drawingml/2006/table">
            <a:tbl>
              <a:tblPr/>
              <a:tblGrid>
                <a:gridCol w="4358475"/>
                <a:gridCol w="4356900"/>
              </a:tblGrid>
              <a:tr h="17430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8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8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127958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Центральный банк Российской Федерации, казенное учреждение, осуществляющие в соответствии с законодательством Российской Федерации контроль за правильностью исчисления, полнотой и своевременностью уплаты, начисление, учет, взыскание и принятие решений о возврате (зачете) излишне уплаченных (взысканных) платежей, пеней и штрафов по ним, являющихся доходами бюджетов бюджетной системы Российской Федерации.</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Государственный орган, орган местного самоуправления, орган управления государственным внебюджетным фондом, которые:</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 осуществляют начисление, учет и контроль за правильностью начисления платежей, за своевременностью поступления платежей, которые являются доходами бюджетов;</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 взыскивают образовавшуюся задолженность.</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Например, администрированием налогов занимаются налоговые органы, штрафов за нарушение правил дорожного движения — органы внутренних дел.</a:t>
                      </a:r>
                      <a:r>
                        <a:rPr kumimoji="0" lang="ru-RU" sz="700" b="0" i="0" u="none" strike="noStrike" cap="none" normalizeH="0" baseline="0" dirty="0" smtClean="0">
                          <a:ln>
                            <a:noFill/>
                          </a:ln>
                          <a:solidFill>
                            <a:srgbClr val="000000"/>
                          </a:solidFill>
                          <a:effectLst/>
                          <a:latin typeface="inherit"/>
                          <a:cs typeface="Times New Roman" pitchFamily="18" charset="0"/>
                        </a:rPr>
                        <a:t> </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1623" name="Rectangle 4"/>
          <p:cNvSpPr>
            <a:spLocks noChangeArrowheads="1"/>
          </p:cNvSpPr>
          <p:nvPr/>
        </p:nvSpPr>
        <p:spPr bwMode="auto">
          <a:xfrm>
            <a:off x="214314" y="406663"/>
            <a:ext cx="2154757" cy="230832"/>
          </a:xfrm>
          <a:prstGeom prst="rect">
            <a:avLst/>
          </a:prstGeom>
          <a:noFill/>
          <a:ln w="9525">
            <a:noFill/>
            <a:miter lim="800000"/>
            <a:headEnd/>
            <a:tailEnd/>
          </a:ln>
        </p:spPr>
        <p:txBody>
          <a:bodyPr wrap="none" anchor="ctr">
            <a:spAutoFit/>
          </a:bodyPr>
          <a:lstStyle/>
          <a:p>
            <a:r>
              <a:rPr lang="ru-RU" sz="900" b="1" dirty="0">
                <a:solidFill>
                  <a:schemeClr val="tx1">
                    <a:lumMod val="85000"/>
                    <a:lumOff val="15000"/>
                  </a:schemeClr>
                </a:solidFill>
                <a:latin typeface="inherit"/>
                <a:ea typeface="Times New Roman" pitchFamily="18" charset="0"/>
                <a:cs typeface="Segoe UI" pitchFamily="34" charset="0"/>
                <a:hlinkClick r:id="rId3"/>
              </a:rPr>
              <a:t>Администратор доходов бюджета</a:t>
            </a:r>
            <a:endParaRPr lang="ru-RU" dirty="0">
              <a:solidFill>
                <a:schemeClr val="tx1">
                  <a:lumMod val="85000"/>
                  <a:lumOff val="15000"/>
                </a:schemeClr>
              </a:solidFill>
              <a:ea typeface="Times New Roman" pitchFamily="18" charset="0"/>
              <a:cs typeface="Arial" charset="0"/>
            </a:endParaRPr>
          </a:p>
        </p:txBody>
      </p:sp>
      <p:graphicFrame>
        <p:nvGraphicFramePr>
          <p:cNvPr id="21" name="Таблица 20"/>
          <p:cNvGraphicFramePr>
            <a:graphicFrameLocks noGrp="1"/>
          </p:cNvGraphicFramePr>
          <p:nvPr>
            <p:extLst>
              <p:ext uri="{D42A27DB-BD31-4B8C-83A1-F6EECF244321}">
                <p14:modId xmlns:p14="http://schemas.microsoft.com/office/powerpoint/2010/main" val="39453398"/>
              </p:ext>
            </p:extLst>
          </p:nvPr>
        </p:nvGraphicFramePr>
        <p:xfrm>
          <a:off x="214314" y="2440195"/>
          <a:ext cx="8715375" cy="699134"/>
        </p:xfrm>
        <a:graphic>
          <a:graphicData uri="http://schemas.openxmlformats.org/drawingml/2006/table">
            <a:tbl>
              <a:tblPr/>
              <a:tblGrid>
                <a:gridCol w="4357687"/>
                <a:gridCol w="4357688"/>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5160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0" u="none" strike="noStrike" cap="none" normalizeH="0" baseline="0" dirty="0" smtClean="0">
                          <a:ln>
                            <a:noFill/>
                          </a:ln>
                          <a:solidFill>
                            <a:srgbClr val="000000"/>
                          </a:solidFill>
                          <a:effectLst/>
                          <a:latin typeface="inherit"/>
                          <a:cs typeface="Times New Roman" pitchFamily="18" charset="0"/>
                        </a:rPr>
                        <a:t>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иная организация, имеющие право осуществлять операции с источниками финансирования дефицита бюджета.</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0" u="none" strike="noStrike" cap="none" normalizeH="0" baseline="0" dirty="0" smtClean="0">
                          <a:ln>
                            <a:noFill/>
                          </a:ln>
                          <a:solidFill>
                            <a:srgbClr val="000000"/>
                          </a:solidFill>
                          <a:effectLst/>
                          <a:latin typeface="inherit"/>
                          <a:cs typeface="Times New Roman" pitchFamily="18" charset="0"/>
                        </a:rPr>
                        <a:t>Орган государственной власти, орган местного самоуправления, имеющий право осуществлять операции с источниками финансирования дефицита бюджета.</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1629" name="Rectangle 5"/>
          <p:cNvSpPr>
            <a:spLocks noChangeArrowheads="1"/>
          </p:cNvSpPr>
          <p:nvPr/>
        </p:nvSpPr>
        <p:spPr bwMode="auto">
          <a:xfrm>
            <a:off x="214313" y="2146355"/>
            <a:ext cx="3445174" cy="3693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Администратор</a:t>
            </a:r>
            <a:r>
              <a:rPr lang="ru-RU" sz="900" dirty="0">
                <a:solidFill>
                  <a:srgbClr val="000000"/>
                </a:solidFill>
                <a:latin typeface="inherit"/>
                <a:ea typeface="Times New Roman" pitchFamily="18" charset="0"/>
                <a:cs typeface="Segoe UI" pitchFamily="34" charset="0"/>
                <a:hlinkClick r:id="rId3"/>
              </a:rPr>
              <a:t> </a:t>
            </a:r>
            <a:r>
              <a:rPr lang="ru-RU" sz="900" b="1" dirty="0">
                <a:solidFill>
                  <a:srgbClr val="000000"/>
                </a:solidFill>
                <a:latin typeface="inherit"/>
                <a:ea typeface="Times New Roman" pitchFamily="18" charset="0"/>
                <a:cs typeface="Segoe UI" pitchFamily="34" charset="0"/>
                <a:hlinkClick r:id="rId3"/>
              </a:rPr>
              <a:t>источников финансирования дефицита </a:t>
            </a:r>
            <a:br>
              <a:rPr lang="ru-RU" sz="900" b="1" dirty="0">
                <a:solidFill>
                  <a:srgbClr val="000000"/>
                </a:solidFill>
                <a:latin typeface="inherit"/>
                <a:ea typeface="Times New Roman" pitchFamily="18" charset="0"/>
                <a:cs typeface="Segoe UI" pitchFamily="34" charset="0"/>
                <a:hlinkClick r:id="rId3"/>
              </a:rPr>
            </a:br>
            <a:r>
              <a:rPr lang="ru-RU" sz="900" b="1" dirty="0">
                <a:solidFill>
                  <a:srgbClr val="000000"/>
                </a:solidFill>
                <a:latin typeface="inherit"/>
                <a:ea typeface="Times New Roman" pitchFamily="18" charset="0"/>
                <a:cs typeface="Segoe UI" pitchFamily="34" charset="0"/>
                <a:hlinkClick r:id="rId3"/>
              </a:rPr>
              <a:t>бюджета</a:t>
            </a:r>
            <a:endParaRPr lang="ru-RU" b="1" dirty="0">
              <a:solidFill>
                <a:prstClr val="black"/>
              </a:solidFill>
              <a:ea typeface="Times New Roman" pitchFamily="18" charset="0"/>
              <a:cs typeface="Arial" charset="0"/>
            </a:endParaRPr>
          </a:p>
        </p:txBody>
      </p:sp>
      <p:graphicFrame>
        <p:nvGraphicFramePr>
          <p:cNvPr id="23" name="Таблица 22"/>
          <p:cNvGraphicFramePr>
            <a:graphicFrameLocks noGrp="1"/>
          </p:cNvGraphicFramePr>
          <p:nvPr>
            <p:extLst>
              <p:ext uri="{D42A27DB-BD31-4B8C-83A1-F6EECF244321}">
                <p14:modId xmlns:p14="http://schemas.microsoft.com/office/powerpoint/2010/main" val="1819898456"/>
              </p:ext>
            </p:extLst>
          </p:nvPr>
        </p:nvGraphicFramePr>
        <p:xfrm>
          <a:off x="268920" y="3256537"/>
          <a:ext cx="8589360" cy="1456562"/>
        </p:xfrm>
        <a:graphic>
          <a:graphicData uri="http://schemas.openxmlformats.org/drawingml/2006/table">
            <a:tbl>
              <a:tblPr/>
              <a:tblGrid>
                <a:gridCol w="4188260"/>
                <a:gridCol w="4401100"/>
              </a:tblGrid>
              <a:tr h="13177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125514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К безвозмездным поступлениям относятся:</a:t>
                      </a:r>
                      <a:endParaRPr kumimoji="0" lang="ru-RU" sz="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дотации из других бюджетов бюджетной системы Российской Федерации;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субсидии из других бюджетов бюджетной системы Российской Федерации (межбюджетные субсидии);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субвенции из федерального бюджета и (или) из бюджетов субъектов Российской Федерации;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иные межбюджетные трансферты из других бюджетов бюджетной системы Российской Федерации;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безвозмездные поступления от физических и юридических лиц, международных организаций и правительств иностранных государств, в том числе добровольные пожертвования.</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Средства, поступающие в бюджет от других бюджетов в форме дотаций, субсидий, субвенций и иных межбюджетных трансфертов, а также от физических и юридических лиц на безвозмездной основе, в том числе добровольные пожертвования.</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horzOverflow="overflow">
                    <a:lnL>
                      <a:noFill/>
                    </a:lnL>
                    <a:lnR>
                      <a:noFill/>
                    </a:lnR>
                    <a:lnT>
                      <a:noFill/>
                    </a:lnT>
                    <a:lnB>
                      <a:noFill/>
                    </a:lnB>
                    <a:lnTlToBr>
                      <a:noFill/>
                    </a:lnTlToBr>
                    <a:lnBlToTr>
                      <a:noFill/>
                    </a:lnBlToTr>
                    <a:noFill/>
                  </a:tcPr>
                </a:tc>
              </a:tr>
            </a:tbl>
          </a:graphicData>
        </a:graphic>
      </p:graphicFrame>
      <p:sp>
        <p:nvSpPr>
          <p:cNvPr id="111635" name="Rectangle 6"/>
          <p:cNvSpPr>
            <a:spLocks noChangeArrowheads="1"/>
          </p:cNvSpPr>
          <p:nvPr/>
        </p:nvSpPr>
        <p:spPr bwMode="auto">
          <a:xfrm>
            <a:off x="179513" y="3083412"/>
            <a:ext cx="1869423"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Безвозмездные поступления</a:t>
            </a:r>
            <a:endParaRPr lang="ru-RU" b="1" dirty="0">
              <a:solidFill>
                <a:prstClr val="black"/>
              </a:solidFill>
              <a:ea typeface="Times New Roman" pitchFamily="18" charset="0"/>
              <a:cs typeface="Arial" charset="0"/>
            </a:endParaRPr>
          </a:p>
        </p:txBody>
      </p:sp>
      <p:pic>
        <p:nvPicPr>
          <p:cNvPr id="10" name="Picture 2" descr="C:\Users\Lena\Desktop\ВСЕ\БЮДЖЕТ 2019-2021\Фото Бирюча\16.jpg"/>
          <p:cNvPicPr>
            <a:picLocks noChangeAspect="1" noChangeArrowheads="1"/>
          </p:cNvPicPr>
          <p:nvPr/>
        </p:nvPicPr>
        <p:blipFill>
          <a:blip r:embed="rId4" cstate="print"/>
          <a:srcRect/>
          <a:stretch>
            <a:fillRect/>
          </a:stretch>
        </p:blipFill>
        <p:spPr bwMode="auto">
          <a:xfrm>
            <a:off x="1" y="0"/>
            <a:ext cx="642909" cy="442913"/>
          </a:xfrm>
          <a:prstGeom prst="rect">
            <a:avLst/>
          </a:prstGeom>
          <a:noFill/>
        </p:spPr>
      </p:pic>
    </p:spTree>
    <p:extLst>
      <p:ext uri="{BB962C8B-B14F-4D97-AF65-F5344CB8AC3E}">
        <p14:creationId xmlns:p14="http://schemas.microsoft.com/office/powerpoint/2010/main" val="13000314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p:cNvSpPr>
          <p:nvPr>
            <p:ph type="title"/>
          </p:nvPr>
        </p:nvSpPr>
        <p:spPr>
          <a:xfrm>
            <a:off x="785786" y="0"/>
            <a:ext cx="7929618" cy="428625"/>
          </a:xfrm>
        </p:spPr>
        <p:txBody>
          <a:bodyPr>
            <a:normAutofit fontScale="90000"/>
          </a:bodyPr>
          <a:lstStyle/>
          <a:p>
            <a:r>
              <a:rPr lang="ru-RU" sz="2400" b="1" i="1" u="sng" dirty="0" smtClean="0">
                <a:solidFill>
                  <a:schemeClr val="accent3">
                    <a:lumMod val="20000"/>
                    <a:lumOff val="80000"/>
                  </a:schemeClr>
                </a:solidFill>
              </a:rPr>
              <a:t>            Основные понятия и термины по бюджету</a:t>
            </a:r>
          </a:p>
        </p:txBody>
      </p:sp>
      <p:sp>
        <p:nvSpPr>
          <p:cNvPr id="2" name="Номер слайда 1"/>
          <p:cNvSpPr>
            <a:spLocks noGrp="1"/>
          </p:cNvSpPr>
          <p:nvPr>
            <p:ph type="sldNum" sz="quarter" idx="12"/>
          </p:nvPr>
        </p:nvSpPr>
        <p:spPr>
          <a:xfrm>
            <a:off x="8786842" y="4767541"/>
            <a:ext cx="285752" cy="273844"/>
          </a:xfrm>
        </p:spPr>
        <p:txBody>
          <a:bodyPr/>
          <a:lstStyle/>
          <a:p>
            <a:pPr>
              <a:defRPr/>
            </a:pPr>
            <a:fld id="{12EF68DF-D97D-4A9E-B379-E63B4D217FA0}" type="slidenum">
              <a:rPr lang="ru-RU" sz="1000" smtClean="0">
                <a:solidFill>
                  <a:schemeClr val="tx1"/>
                </a:solidFill>
              </a:rPr>
              <a:pPr>
                <a:defRPr/>
              </a:pPr>
              <a:t>3</a:t>
            </a:fld>
            <a:endParaRPr lang="ru-RU" sz="1000"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289018625"/>
              </p:ext>
            </p:extLst>
          </p:nvPr>
        </p:nvGraphicFramePr>
        <p:xfrm>
          <a:off x="179512" y="642938"/>
          <a:ext cx="8712968" cy="563308"/>
        </p:xfrm>
        <a:graphic>
          <a:graphicData uri="http://schemas.openxmlformats.org/drawingml/2006/table">
            <a:tbl>
              <a:tblPr/>
              <a:tblGrid>
                <a:gridCol w="4356484"/>
                <a:gridCol w="4356484"/>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3977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Финансовые плановые доходы и расходы на определенный период для обеспечения задач и функций государства и местного самоуправления.</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2647" name="Rectangle 1"/>
          <p:cNvSpPr>
            <a:spLocks noChangeArrowheads="1"/>
          </p:cNvSpPr>
          <p:nvPr/>
        </p:nvSpPr>
        <p:spPr bwMode="auto">
          <a:xfrm>
            <a:off x="179512" y="454690"/>
            <a:ext cx="641522" cy="230832"/>
          </a:xfrm>
          <a:prstGeom prst="rect">
            <a:avLst/>
          </a:prstGeom>
          <a:noFill/>
          <a:ln w="9525">
            <a:noFill/>
            <a:miter lim="800000"/>
            <a:headEnd/>
            <a:tailEnd/>
          </a:ln>
        </p:spPr>
        <p:txBody>
          <a:bodyPr wrap="none" anchor="ctr">
            <a:spAutoFit/>
          </a:bodyPr>
          <a:lstStyle/>
          <a:p>
            <a:r>
              <a:rPr lang="ru-RU" sz="900" b="1" dirty="0">
                <a:solidFill>
                  <a:schemeClr val="tx1">
                    <a:lumMod val="85000"/>
                    <a:lumOff val="15000"/>
                  </a:schemeClr>
                </a:solidFill>
                <a:latin typeface="inherit"/>
                <a:ea typeface="Times New Roman" pitchFamily="18" charset="0"/>
                <a:cs typeface="Segoe UI" pitchFamily="34" charset="0"/>
                <a:hlinkClick r:id="rId3"/>
              </a:rPr>
              <a:t>Бюджет</a:t>
            </a:r>
            <a:endParaRPr lang="ru-RU" b="1" dirty="0">
              <a:solidFill>
                <a:schemeClr val="tx1">
                  <a:lumMod val="85000"/>
                  <a:lumOff val="15000"/>
                </a:schemeClr>
              </a:solidFill>
              <a:ea typeface="Times New Roman" pitchFamily="18" charset="0"/>
              <a:cs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058184"/>
              </p:ext>
            </p:extLst>
          </p:nvPr>
        </p:nvGraphicFramePr>
        <p:xfrm>
          <a:off x="215232" y="1369243"/>
          <a:ext cx="8677249" cy="1391412"/>
        </p:xfrm>
        <a:graphic>
          <a:graphicData uri="http://schemas.openxmlformats.org/drawingml/2006/table">
            <a:tbl>
              <a:tblPr/>
              <a:tblGrid>
                <a:gridCol w="4355944"/>
                <a:gridCol w="4321305"/>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1225868">
                <a:tc>
                  <a:txBody>
                    <a:bodyPr/>
                    <a:lstStyle/>
                    <a:p>
                      <a:pPr marL="0" marR="0" lvl="0" indent="342900" algn="just"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ea typeface="Calibri" pitchFamily="34" charset="0"/>
                          <a:cs typeface="inherit"/>
                        </a:rPr>
                        <a:t>Бюджетная классификация Российской Федерации является группировкой доходов, расходов и источников финансирования дефицитов бюджетов бюджетной системы Российской Федерации, используемой для составления и исполнения бюджетов, а также группировкой доходов, расходов и источников финансирования дефицитов бюджетов и (или) операций сектора государственного управления, используемой для ведения бюджетного (бухгалтерского) учета, составления бюджетной (бухгалтерской) и иной финансовой отчетности, обеспечивающей сопоставимость показателей бюджетов бюджетной системы Российской Федерации.</a:t>
                      </a:r>
                      <a:endParaRPr kumimoji="0" lang="ru-RU" sz="800" b="0" i="1" u="none" strike="noStrike" cap="none" normalizeH="0" baseline="0" dirty="0" smtClean="0">
                        <a:ln>
                          <a:noFill/>
                        </a:ln>
                        <a:solidFill>
                          <a:schemeClr val="tx1"/>
                        </a:solidFill>
                        <a:effectLst/>
                        <a:latin typeface="inherit"/>
                        <a:ea typeface="Calibri" pitchFamily="34" charset="0"/>
                        <a:cs typeface="inherit"/>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Группировка доходов, расходов и источников финансирования дефицитов бюджетов по различным направлениям, применяемая при составлении, исполнении бюджетов и формирования отчетности.</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horzOverflow="overflow">
                    <a:lnL>
                      <a:noFill/>
                    </a:lnL>
                    <a:lnR>
                      <a:noFill/>
                    </a:lnR>
                    <a:lnT>
                      <a:noFill/>
                    </a:lnT>
                    <a:lnB>
                      <a:noFill/>
                    </a:lnB>
                    <a:lnTlToBr>
                      <a:noFill/>
                    </a:lnTlToBr>
                    <a:lnBlToTr>
                      <a:noFill/>
                    </a:lnBlToTr>
                    <a:noFill/>
                  </a:tcPr>
                </a:tc>
              </a:tr>
            </a:tbl>
          </a:graphicData>
        </a:graphic>
      </p:graphicFrame>
      <p:sp>
        <p:nvSpPr>
          <p:cNvPr id="112653" name="Rectangle 2"/>
          <p:cNvSpPr>
            <a:spLocks noChangeArrowheads="1"/>
          </p:cNvSpPr>
          <p:nvPr/>
        </p:nvSpPr>
        <p:spPr bwMode="auto">
          <a:xfrm>
            <a:off x="-180528" y="1201865"/>
            <a:ext cx="8967341" cy="230832"/>
          </a:xfrm>
          <a:prstGeom prst="rect">
            <a:avLst/>
          </a:prstGeom>
          <a:noFill/>
          <a:ln w="9525">
            <a:noFill/>
            <a:miter lim="800000"/>
            <a:headEnd/>
            <a:tailEnd/>
          </a:ln>
        </p:spPr>
        <p:txBody>
          <a:bodyPr wrap="square" anchor="ctr">
            <a:spAutoFit/>
          </a:bodyPr>
          <a:lstStyle/>
          <a:p>
            <a:pPr indent="342900"/>
            <a:r>
              <a:rPr lang="ru-RU" sz="900" b="1" dirty="0">
                <a:solidFill>
                  <a:srgbClr val="000000"/>
                </a:solidFill>
                <a:latin typeface="inherit"/>
                <a:ea typeface="Times New Roman" pitchFamily="18" charset="0"/>
                <a:cs typeface="Segoe UI" pitchFamily="34" charset="0"/>
                <a:hlinkClick r:id="rId3"/>
              </a:rPr>
              <a:t>Бюджетная классификация</a:t>
            </a:r>
            <a:endParaRPr lang="ru-RU" b="1" dirty="0">
              <a:solidFill>
                <a:prstClr val="black"/>
              </a:solidFill>
              <a:ea typeface="Times New Roman" pitchFamily="18" charset="0"/>
              <a:cs typeface="Arial"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762417038"/>
              </p:ext>
            </p:extLst>
          </p:nvPr>
        </p:nvGraphicFramePr>
        <p:xfrm>
          <a:off x="215231" y="2932510"/>
          <a:ext cx="8677250" cy="799909"/>
        </p:xfrm>
        <a:graphic>
          <a:graphicData uri="http://schemas.openxmlformats.org/drawingml/2006/table">
            <a:tbl>
              <a:tblPr/>
              <a:tblGrid>
                <a:gridCol w="4337866"/>
                <a:gridCol w="4339384"/>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6343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соответствии с Бюджетным Кодексом в целях исполнения бюджета по расходам (источникам финансирования дефицита бюджета).</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Документ, который составляется и ведется главным распорядителем бюджетных средств и главным администратором источников финансирования дефицита бюджета в целях исполнения бюджета по расходам и источникам финансирования дефицита бюджета.</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2659" name="Rectangle 3"/>
          <p:cNvSpPr>
            <a:spLocks noChangeArrowheads="1"/>
          </p:cNvSpPr>
          <p:nvPr/>
        </p:nvSpPr>
        <p:spPr bwMode="auto">
          <a:xfrm>
            <a:off x="144406" y="2733341"/>
            <a:ext cx="1353256"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Бюджетная роспись</a:t>
            </a:r>
            <a:endParaRPr lang="ru-RU" b="1" dirty="0">
              <a:solidFill>
                <a:prstClr val="black"/>
              </a:solidFill>
              <a:ea typeface="Times New Roman" pitchFamily="18" charset="0"/>
              <a:cs typeface="Arial"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829447844"/>
              </p:ext>
            </p:extLst>
          </p:nvPr>
        </p:nvGraphicFramePr>
        <p:xfrm>
          <a:off x="215231" y="3888581"/>
          <a:ext cx="8677250" cy="563308"/>
        </p:xfrm>
        <a:graphic>
          <a:graphicData uri="http://schemas.openxmlformats.org/drawingml/2006/table">
            <a:tbl>
              <a:tblPr/>
              <a:tblGrid>
                <a:gridCol w="4337866"/>
                <a:gridCol w="4339384"/>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3977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Предельные объемы денежных средств, предусмотренных в соответствующем финансовом году для исполнения бюджетных обязательств.</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Денежные средства, предусмотренные законом (решением) о бюджете, направленные на различные виды расходов.</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2665" name="Rectangle 4"/>
          <p:cNvSpPr>
            <a:spLocks noChangeArrowheads="1"/>
          </p:cNvSpPr>
          <p:nvPr/>
        </p:nvSpPr>
        <p:spPr bwMode="auto">
          <a:xfrm>
            <a:off x="119591" y="3697836"/>
            <a:ext cx="1696298"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Бюджетные ассигнования</a:t>
            </a:r>
            <a:endParaRPr lang="ru-RU" b="1" dirty="0">
              <a:solidFill>
                <a:prstClr val="black"/>
              </a:solidFill>
              <a:ea typeface="Times New Roman" pitchFamily="18" charset="0"/>
              <a:cs typeface="Arial"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3548655988"/>
              </p:ext>
            </p:extLst>
          </p:nvPr>
        </p:nvGraphicFramePr>
        <p:xfrm>
          <a:off x="179513" y="4595812"/>
          <a:ext cx="8678767" cy="453770"/>
        </p:xfrm>
        <a:graphic>
          <a:graphicData uri="http://schemas.openxmlformats.org/drawingml/2006/table">
            <a:tbl>
              <a:tblPr/>
              <a:tblGrid>
                <a:gridCol w="4338623"/>
                <a:gridCol w="4340144"/>
              </a:tblGrid>
              <a:tr h="12162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2117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Расходные обязательства, подлежащие исполнению в соответствующем финансовом году.</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Обязательства, предусмотренные законом (решением) о бюджете, подлежащие исполнению в соответствующем финансовом году.</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2671" name="Rectangle 5"/>
          <p:cNvSpPr>
            <a:spLocks noChangeArrowheads="1"/>
          </p:cNvSpPr>
          <p:nvPr/>
        </p:nvSpPr>
        <p:spPr bwMode="auto">
          <a:xfrm>
            <a:off x="124932" y="4406802"/>
            <a:ext cx="1754006"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Бюджетные обязательства</a:t>
            </a:r>
            <a:endParaRPr lang="ru-RU" b="1" dirty="0">
              <a:solidFill>
                <a:prstClr val="black"/>
              </a:solidFill>
              <a:ea typeface="Times New Roman" pitchFamily="18" charset="0"/>
              <a:cs typeface="Arial" charset="0"/>
            </a:endParaRPr>
          </a:p>
        </p:txBody>
      </p:sp>
      <p:pic>
        <p:nvPicPr>
          <p:cNvPr id="14" name="Picture 2" descr="C:\Users\Lena\Desktop\ВСЕ\БЮДЖЕТ 2019-2021\Фото Бирюча\16.jpg"/>
          <p:cNvPicPr>
            <a:picLocks noChangeAspect="1" noChangeArrowheads="1"/>
          </p:cNvPicPr>
          <p:nvPr/>
        </p:nvPicPr>
        <p:blipFill>
          <a:blip r:embed="rId4" cstate="print"/>
          <a:srcRect/>
          <a:stretch>
            <a:fillRect/>
          </a:stretch>
        </p:blipFill>
        <p:spPr bwMode="auto">
          <a:xfrm>
            <a:off x="0" y="0"/>
            <a:ext cx="714348" cy="492919"/>
          </a:xfrm>
          <a:prstGeom prst="rect">
            <a:avLst/>
          </a:prstGeom>
          <a:noFill/>
        </p:spPr>
      </p:pic>
    </p:spTree>
    <p:extLst>
      <p:ext uri="{BB962C8B-B14F-4D97-AF65-F5344CB8AC3E}">
        <p14:creationId xmlns:p14="http://schemas.microsoft.com/office/powerpoint/2010/main" val="20420269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p:cNvSpPr>
          <p:nvPr>
            <p:ph type="title"/>
          </p:nvPr>
        </p:nvSpPr>
        <p:spPr>
          <a:xfrm>
            <a:off x="457200" y="147025"/>
            <a:ext cx="8229600" cy="428625"/>
          </a:xfrm>
        </p:spPr>
        <p:txBody>
          <a:bodyPr>
            <a:normAutofit fontScale="90000"/>
          </a:bodyPr>
          <a:lstStyle/>
          <a:p>
            <a:pPr algn="ctr"/>
            <a:r>
              <a:rPr lang="ru-RU" sz="2400" b="1" i="1" u="sng" dirty="0" smtClean="0">
                <a:solidFill>
                  <a:schemeClr val="accent3">
                    <a:lumMod val="75000"/>
                  </a:schemeClr>
                </a:solidFill>
              </a:rPr>
              <a:t>Основные понятия и термины по бюджету</a:t>
            </a:r>
          </a:p>
        </p:txBody>
      </p:sp>
      <p:sp>
        <p:nvSpPr>
          <p:cNvPr id="2" name="Номер слайда 1"/>
          <p:cNvSpPr>
            <a:spLocks noGrp="1"/>
          </p:cNvSpPr>
          <p:nvPr>
            <p:ph type="sldNum" sz="quarter" idx="12"/>
          </p:nvPr>
        </p:nvSpPr>
        <p:spPr>
          <a:xfrm>
            <a:off x="7590452" y="4731990"/>
            <a:ext cx="1279663" cy="273844"/>
          </a:xfrm>
        </p:spPr>
        <p:txBody>
          <a:bodyPr/>
          <a:lstStyle/>
          <a:p>
            <a:pPr>
              <a:defRPr/>
            </a:pPr>
            <a:fld id="{12EF68DF-D97D-4A9E-B379-E63B4D217FA0}" type="slidenum">
              <a:rPr lang="ru-RU" sz="1000" smtClean="0">
                <a:solidFill>
                  <a:schemeClr val="tx1"/>
                </a:solidFill>
              </a:rPr>
              <a:pPr>
                <a:defRPr/>
              </a:pPr>
              <a:t>4</a:t>
            </a:fld>
            <a:endParaRPr lang="ru-RU" sz="1000"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58653787"/>
              </p:ext>
            </p:extLst>
          </p:nvPr>
        </p:nvGraphicFramePr>
        <p:xfrm>
          <a:off x="179513" y="984783"/>
          <a:ext cx="8712968" cy="799909"/>
        </p:xfrm>
        <a:graphic>
          <a:graphicData uri="http://schemas.openxmlformats.org/drawingml/2006/table">
            <a:tbl>
              <a:tblPr/>
              <a:tblGrid>
                <a:gridCol w="4356484"/>
                <a:gridCol w="4356484"/>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6343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Денежные средства, предоставляемые одним бюджетом другому бюджету или юридическому лицу на определенный срок на возвратной и платной основах.</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3671" name="Rectangle 1"/>
          <p:cNvSpPr>
            <a:spLocks noChangeArrowheads="1"/>
          </p:cNvSpPr>
          <p:nvPr/>
        </p:nvSpPr>
        <p:spPr bwMode="auto">
          <a:xfrm>
            <a:off x="147793" y="636129"/>
            <a:ext cx="1303562"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Бюджетный кредит</a:t>
            </a:r>
            <a:endParaRPr lang="ru-RU" b="1" dirty="0">
              <a:solidFill>
                <a:prstClr val="black"/>
              </a:solidFill>
              <a:ea typeface="Times New Roman" pitchFamily="18" charset="0"/>
              <a:cs typeface="Arial"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3889461693"/>
              </p:ext>
            </p:extLst>
          </p:nvPr>
        </p:nvGraphicFramePr>
        <p:xfrm>
          <a:off x="179512" y="2452350"/>
          <a:ext cx="8712968" cy="1154811"/>
        </p:xfrm>
        <a:graphic>
          <a:graphicData uri="http://schemas.openxmlformats.org/drawingml/2006/table">
            <a:tbl>
              <a:tblPr/>
              <a:tblGrid>
                <a:gridCol w="4356484"/>
                <a:gridCol w="4356484"/>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98926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а также наиболее значимое учреждение науки, образования, культуры и здравоохранения, указанное в ведомственной структуре расходов бюджета, имеющие право распределять бюджетные ассигнования и лимиты бюджетных обязательств между подведомственными распорядителями и (или) получателями бюджетных средств, если иное не установлено настоящим Кодексом.</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Орган государственной власти или орган местного самоуправления, имеющий право распределять бюджетные ассигнования между подведомственными получателям бюджетных средств.</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3689" name="Rectangle 4"/>
          <p:cNvSpPr>
            <a:spLocks noChangeArrowheads="1"/>
          </p:cNvSpPr>
          <p:nvPr/>
        </p:nvSpPr>
        <p:spPr bwMode="auto">
          <a:xfrm>
            <a:off x="142844" y="2067275"/>
            <a:ext cx="2815194"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Главный </a:t>
            </a:r>
            <a:r>
              <a:rPr lang="ru-RU" sz="900" b="1" dirty="0">
                <a:latin typeface="inherit"/>
                <a:ea typeface="Times New Roman" pitchFamily="18" charset="0"/>
                <a:cs typeface="Segoe UI" pitchFamily="34" charset="0"/>
                <a:hlinkClick r:id="rId2"/>
              </a:rPr>
              <a:t>распорядитель</a:t>
            </a:r>
            <a:r>
              <a:rPr lang="ru-RU" sz="900" b="1" dirty="0">
                <a:solidFill>
                  <a:srgbClr val="000000"/>
                </a:solidFill>
                <a:latin typeface="inherit"/>
                <a:ea typeface="Times New Roman" pitchFamily="18" charset="0"/>
                <a:cs typeface="Segoe UI" pitchFamily="34" charset="0"/>
                <a:hlinkClick r:id="rId2"/>
              </a:rPr>
              <a:t> бюджетных средств</a:t>
            </a:r>
            <a:endParaRPr lang="ru-RU" b="1" dirty="0">
              <a:solidFill>
                <a:prstClr val="black"/>
              </a:solidFill>
              <a:ea typeface="Times New Roman" pitchFamily="18" charset="0"/>
              <a:cs typeface="Arial" charset="0"/>
            </a:endParaRPr>
          </a:p>
        </p:txBody>
      </p:sp>
      <p:pic>
        <p:nvPicPr>
          <p:cNvPr id="8"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1" y="0"/>
            <a:ext cx="785786" cy="490538"/>
          </a:xfrm>
          <a:prstGeom prst="rect">
            <a:avLst/>
          </a:prstGeom>
          <a:noFill/>
        </p:spPr>
      </p:pic>
    </p:spTree>
    <p:extLst>
      <p:ext uri="{BB962C8B-B14F-4D97-AF65-F5344CB8AC3E}">
        <p14:creationId xmlns:p14="http://schemas.microsoft.com/office/powerpoint/2010/main" val="4707317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p:cNvSpPr>
          <p:nvPr>
            <p:ph type="title"/>
          </p:nvPr>
        </p:nvSpPr>
        <p:spPr>
          <a:xfrm>
            <a:off x="428625" y="0"/>
            <a:ext cx="8229600" cy="428625"/>
          </a:xfrm>
        </p:spPr>
        <p:txBody>
          <a:bodyPr>
            <a:normAutofit fontScale="90000"/>
          </a:bodyPr>
          <a:lstStyle/>
          <a:p>
            <a:pPr algn="ctr"/>
            <a:r>
              <a:rPr lang="ru-RU" sz="2400" b="1" i="1" u="sng" dirty="0" smtClean="0">
                <a:solidFill>
                  <a:schemeClr val="accent3">
                    <a:lumMod val="20000"/>
                    <a:lumOff val="80000"/>
                  </a:schemeClr>
                </a:solidFill>
              </a:rPr>
              <a:t>Основные понятия и термины по бюджету</a:t>
            </a:r>
          </a:p>
        </p:txBody>
      </p:sp>
      <p:sp>
        <p:nvSpPr>
          <p:cNvPr id="2" name="Номер слайда 1"/>
          <p:cNvSpPr>
            <a:spLocks noGrp="1"/>
          </p:cNvSpPr>
          <p:nvPr>
            <p:ph type="sldNum" sz="quarter" idx="12"/>
          </p:nvPr>
        </p:nvSpPr>
        <p:spPr>
          <a:xfrm>
            <a:off x="7579404" y="4677984"/>
            <a:ext cx="1279663" cy="273844"/>
          </a:xfrm>
        </p:spPr>
        <p:txBody>
          <a:bodyPr/>
          <a:lstStyle/>
          <a:p>
            <a:pPr>
              <a:defRPr/>
            </a:pPr>
            <a:fld id="{12EF68DF-D97D-4A9E-B379-E63B4D217FA0}" type="slidenum">
              <a:rPr lang="ru-RU" sz="1000" smtClean="0">
                <a:solidFill>
                  <a:schemeClr val="tx1"/>
                </a:solidFill>
              </a:rPr>
              <a:pPr>
                <a:defRPr/>
              </a:pPr>
              <a:t>5</a:t>
            </a:fld>
            <a:endParaRPr lang="ru-RU" sz="1000"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3672845"/>
              </p:ext>
            </p:extLst>
          </p:nvPr>
        </p:nvGraphicFramePr>
        <p:xfrm>
          <a:off x="251520" y="589360"/>
          <a:ext cx="8640960" cy="948975"/>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7834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Обязательства, возникающие в связи с размещением государственных ценных бумаг области, привлечением кредитов в кредитных организациях, получением бюджетных кредитов от других бюджетов и предоставлением государственных областных гарантий.</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4695" name="Rectangle 1"/>
          <p:cNvSpPr>
            <a:spLocks noChangeArrowheads="1"/>
          </p:cNvSpPr>
          <p:nvPr/>
        </p:nvSpPr>
        <p:spPr bwMode="auto">
          <a:xfrm>
            <a:off x="179512" y="377447"/>
            <a:ext cx="2569934"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Государственный (муниципальный) долг</a:t>
            </a:r>
            <a:endParaRPr lang="ru-RU" b="1" dirty="0">
              <a:solidFill>
                <a:prstClr val="black"/>
              </a:solidFill>
              <a:ea typeface="Times New Roman" pitchFamily="18" charset="0"/>
              <a:cs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26226892"/>
              </p:ext>
            </p:extLst>
          </p:nvPr>
        </p:nvGraphicFramePr>
        <p:xfrm>
          <a:off x="251521" y="1768078"/>
          <a:ext cx="8640960" cy="445008"/>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2794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Превышение расходов бюджета над его доходами.</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Сумма, на которую расходы бюджета превышают доходы бюджета в определенный период.</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4701" name="Rectangle 2"/>
          <p:cNvSpPr>
            <a:spLocks noChangeArrowheads="1"/>
          </p:cNvSpPr>
          <p:nvPr/>
        </p:nvSpPr>
        <p:spPr bwMode="auto">
          <a:xfrm>
            <a:off x="180823" y="1583548"/>
            <a:ext cx="1239442"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Дефицит</a:t>
            </a:r>
            <a:r>
              <a:rPr lang="ru-RU" sz="900" dirty="0">
                <a:solidFill>
                  <a:srgbClr val="000000"/>
                </a:solidFill>
                <a:latin typeface="inherit"/>
                <a:ea typeface="Times New Roman" pitchFamily="18" charset="0"/>
                <a:cs typeface="Segoe UI" pitchFamily="34" charset="0"/>
                <a:hlinkClick r:id="rId2"/>
              </a:rPr>
              <a:t> </a:t>
            </a:r>
            <a:r>
              <a:rPr lang="ru-RU" sz="900" b="1" dirty="0">
                <a:solidFill>
                  <a:srgbClr val="000000"/>
                </a:solidFill>
                <a:latin typeface="inherit"/>
                <a:ea typeface="Times New Roman" pitchFamily="18" charset="0"/>
                <a:cs typeface="Segoe UI" pitchFamily="34" charset="0"/>
                <a:hlinkClick r:id="rId2"/>
              </a:rPr>
              <a:t>бюджета</a:t>
            </a:r>
            <a:endParaRPr lang="ru-RU" b="1" dirty="0">
              <a:solidFill>
                <a:prstClr val="black"/>
              </a:solidFill>
              <a:ea typeface="Times New Roman" pitchFamily="18" charset="0"/>
              <a:cs typeface="Arial"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96111054"/>
              </p:ext>
            </p:extLst>
          </p:nvPr>
        </p:nvGraphicFramePr>
        <p:xfrm>
          <a:off x="251520" y="2464594"/>
          <a:ext cx="8640960" cy="681609"/>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51606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Поступающие в бюджет денежные средства, за исключением средств, являющихся в соответствии с Бюджетным Кодексом источниками финансирования дефицита бюджета.</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Уплаченные физическими и юридическими лицами налоги, рентные платежи, штрафы и средства финансовой помощи (субсидии, дотации, субвенции) из других бюджетов, безвозмездные поступления от юридических лиц.</a:t>
                      </a:r>
                      <a:endPar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4707" name="Rectangle 3"/>
          <p:cNvSpPr>
            <a:spLocks noChangeArrowheads="1"/>
          </p:cNvSpPr>
          <p:nvPr/>
        </p:nvSpPr>
        <p:spPr bwMode="auto">
          <a:xfrm>
            <a:off x="179513" y="2274353"/>
            <a:ext cx="1183337"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Доходы бюджета</a:t>
            </a:r>
            <a:endParaRPr lang="ru-RU" b="1" dirty="0">
              <a:solidFill>
                <a:prstClr val="black"/>
              </a:solidFill>
              <a:ea typeface="Times New Roman" pitchFamily="18" charset="0"/>
              <a:cs typeface="Arial"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774305116"/>
              </p:ext>
            </p:extLst>
          </p:nvPr>
        </p:nvGraphicFramePr>
        <p:xfrm>
          <a:off x="251520" y="3271838"/>
          <a:ext cx="8678198" cy="1728803"/>
        </p:xfrm>
        <a:graphic>
          <a:graphicData uri="http://schemas.openxmlformats.org/drawingml/2006/table">
            <a:tbl>
              <a:tblPr/>
              <a:tblGrid>
                <a:gridCol w="4339099"/>
                <a:gridCol w="4339099"/>
              </a:tblGrid>
              <a:tr h="14895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6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900" b="1" i="0" u="none" strike="noStrike" cap="none" normalizeH="0" baseline="0" dirty="0" smtClean="0">
                        <a:ln>
                          <a:noFill/>
                        </a:ln>
                        <a:solidFill>
                          <a:schemeClr val="tx1"/>
                        </a:solidFill>
                        <a:effectLst/>
                        <a:latin typeface="Times New Roman" pitchFamily="18" charset="0"/>
                        <a:cs typeface="Calibri" pitchFamily="34" charset="0"/>
                      </a:endParaRPr>
                    </a:p>
                  </a:txBody>
                  <a:tcPr marL="24768" marR="24768" marT="18576" marB="18576"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6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900" b="1" i="0" u="none" strike="noStrike" cap="none" normalizeH="0" baseline="0" dirty="0" smtClean="0">
                        <a:ln>
                          <a:noFill/>
                        </a:ln>
                        <a:solidFill>
                          <a:schemeClr val="tx1"/>
                        </a:solidFill>
                        <a:effectLst/>
                        <a:latin typeface="Times New Roman" pitchFamily="18" charset="0"/>
                        <a:cs typeface="Calibri" pitchFamily="34" charset="0"/>
                      </a:endParaRPr>
                    </a:p>
                  </a:txBody>
                  <a:tcPr marL="24768" marR="24768" marT="18576" marB="18576" anchor="b" horzOverflow="overflow">
                    <a:lnL>
                      <a:noFill/>
                    </a:lnL>
                    <a:lnR>
                      <a:noFill/>
                    </a:lnR>
                    <a:lnT>
                      <a:noFill/>
                    </a:lnT>
                    <a:lnB>
                      <a:noFill/>
                    </a:lnB>
                    <a:lnTlToBr>
                      <a:noFill/>
                    </a:lnTlToBr>
                    <a:lnBlToTr>
                      <a:noFill/>
                    </a:lnBlToTr>
                    <a:solidFill>
                      <a:schemeClr val="accent1">
                        <a:lumMod val="20000"/>
                        <a:lumOff val="80000"/>
                      </a:schemeClr>
                    </a:solidFill>
                  </a:tcPr>
                </a:tc>
              </a:tr>
              <a:tr h="157984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В состав источников внутреннего финансирования дефицита федерального бюджета включаются:</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разница между средствами, поступившими от размещения государственных ценных бумаг Российской Федерации, номинальная стоимость которых указана в валюте Российской Федерации, и средствами, направленными на их погашение;</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разница между привлеченными и погашенными Российской Федерацией в валюте Российской Федерации бюджетными кредитами, предоставленными федеральному бюджету другими бюджетами бюджетной системы Российской Федерации;</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разница между привлеченными и погашенными Российской Федерацией в валюте Российской Федерации кредитами кредитных организаций;</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разница между привлеченными и погашенными Российской Федерацией в валюте Российской Федерации кредитами международных финансовых организаций;</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изменение остатков средств на счетах по учету средств федерального бюджета в течение соответствующего финансового года;</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иные источники внутреннего финансирования дефицита федерального бюджета.</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txBody>
                  <a:tcPr marL="24768" marR="24768" marT="18576" marB="1857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Средства (в том числе заемные) направляемые на финансирование дефицита бюджета.</a:t>
                      </a:r>
                      <a:endParaRPr kumimoji="0" lang="ru-RU" sz="900" b="0" i="0" u="none" strike="noStrike" cap="none" normalizeH="0" baseline="0" dirty="0" smtClean="0">
                        <a:ln>
                          <a:noFill/>
                        </a:ln>
                        <a:solidFill>
                          <a:schemeClr val="tx1"/>
                        </a:solidFill>
                        <a:effectLst/>
                        <a:latin typeface="Times New Roman" pitchFamily="18" charset="0"/>
                        <a:cs typeface="Calibri" pitchFamily="34" charset="0"/>
                      </a:endParaRPr>
                    </a:p>
                  </a:txBody>
                  <a:tcPr marL="24768" marR="24768" marT="18576" marB="18576" horzOverflow="overflow">
                    <a:lnL>
                      <a:noFill/>
                    </a:lnL>
                    <a:lnR>
                      <a:noFill/>
                    </a:lnR>
                    <a:lnT>
                      <a:noFill/>
                    </a:lnT>
                    <a:lnB>
                      <a:noFill/>
                    </a:lnB>
                    <a:lnTlToBr>
                      <a:noFill/>
                    </a:lnTlToBr>
                    <a:lnBlToTr>
                      <a:noFill/>
                    </a:lnBlToTr>
                    <a:noFill/>
                  </a:tcPr>
                </a:tc>
              </a:tr>
            </a:tbl>
          </a:graphicData>
        </a:graphic>
      </p:graphicFrame>
      <p:sp>
        <p:nvSpPr>
          <p:cNvPr id="114713" name="Rectangle 4"/>
          <p:cNvSpPr>
            <a:spLocks noChangeArrowheads="1"/>
          </p:cNvSpPr>
          <p:nvPr/>
        </p:nvSpPr>
        <p:spPr bwMode="auto">
          <a:xfrm>
            <a:off x="179512" y="3074948"/>
            <a:ext cx="3706464"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Источники внутреннего финансирования дефицита бюджета</a:t>
            </a:r>
            <a:endParaRPr lang="ru-RU" b="1" dirty="0">
              <a:solidFill>
                <a:prstClr val="black"/>
              </a:solidFill>
              <a:ea typeface="Times New Roman" pitchFamily="18" charset="0"/>
              <a:cs typeface="Arial" charset="0"/>
            </a:endParaRPr>
          </a:p>
        </p:txBody>
      </p:sp>
      <p:pic>
        <p:nvPicPr>
          <p:cNvPr id="12"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1" y="0"/>
            <a:ext cx="642909" cy="428625"/>
          </a:xfrm>
          <a:prstGeom prst="rect">
            <a:avLst/>
          </a:prstGeom>
          <a:noFill/>
        </p:spPr>
      </p:pic>
    </p:spTree>
    <p:extLst>
      <p:ext uri="{BB962C8B-B14F-4D97-AF65-F5344CB8AC3E}">
        <p14:creationId xmlns:p14="http://schemas.microsoft.com/office/powerpoint/2010/main" val="16430667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p:cNvSpPr>
          <p:nvPr>
            <p:ph type="title"/>
          </p:nvPr>
        </p:nvSpPr>
        <p:spPr>
          <a:xfrm>
            <a:off x="428625" y="0"/>
            <a:ext cx="8229600" cy="428625"/>
          </a:xfrm>
        </p:spPr>
        <p:txBody>
          <a:bodyPr>
            <a:normAutofit fontScale="90000"/>
          </a:bodyPr>
          <a:lstStyle/>
          <a:p>
            <a:pPr algn="ctr"/>
            <a:r>
              <a:rPr lang="ru-RU" sz="2400" b="1" i="1" u="sng" dirty="0" smtClean="0">
                <a:solidFill>
                  <a:schemeClr val="accent3">
                    <a:lumMod val="20000"/>
                    <a:lumOff val="80000"/>
                  </a:schemeClr>
                </a:solidFill>
              </a:rPr>
              <a:t>Основные понятия и термины по бюджету</a:t>
            </a:r>
          </a:p>
        </p:txBody>
      </p:sp>
      <p:sp>
        <p:nvSpPr>
          <p:cNvPr id="2" name="Номер слайда 1"/>
          <p:cNvSpPr>
            <a:spLocks noGrp="1"/>
          </p:cNvSpPr>
          <p:nvPr>
            <p:ph type="sldNum" sz="quarter" idx="12"/>
          </p:nvPr>
        </p:nvSpPr>
        <p:spPr>
          <a:xfrm>
            <a:off x="7648822" y="4725914"/>
            <a:ext cx="1279663" cy="273844"/>
          </a:xfrm>
        </p:spPr>
        <p:txBody>
          <a:bodyPr/>
          <a:lstStyle/>
          <a:p>
            <a:pPr>
              <a:defRPr/>
            </a:pPr>
            <a:fld id="{12EF68DF-D97D-4A9E-B379-E63B4D217FA0}" type="slidenum">
              <a:rPr lang="ru-RU" sz="1000" smtClean="0">
                <a:solidFill>
                  <a:schemeClr val="tx1"/>
                </a:solidFill>
              </a:rPr>
              <a:pPr>
                <a:defRPr/>
              </a:pPr>
              <a:t>6</a:t>
            </a:fld>
            <a:endParaRPr lang="ru-RU" sz="1000"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761497972"/>
              </p:ext>
            </p:extLst>
          </p:nvPr>
        </p:nvGraphicFramePr>
        <p:xfrm>
          <a:off x="179512" y="535781"/>
          <a:ext cx="8712968" cy="610933"/>
        </p:xfrm>
        <a:graphic>
          <a:graphicData uri="http://schemas.openxmlformats.org/drawingml/2006/table">
            <a:tbl>
              <a:tblPr/>
              <a:tblGrid>
                <a:gridCol w="4356484"/>
                <a:gridCol w="4356484"/>
              </a:tblGrid>
              <a:tr h="2000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3977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Средства, предоставляемые одним бюджетом бюджетной системы Российской Федерации другому бюджету бюджетной системы Российской Федерации.</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Средства финансовой помощи (субсидии, дотации, субвенции и иные межбюджетные трансферты) передаваемые одним бюджетом другому бюджету на безвозмездной и безвозвратной основах.</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5719" name="Rectangle 1"/>
          <p:cNvSpPr>
            <a:spLocks noChangeArrowheads="1"/>
          </p:cNvSpPr>
          <p:nvPr/>
        </p:nvSpPr>
        <p:spPr bwMode="auto">
          <a:xfrm>
            <a:off x="179512" y="360554"/>
            <a:ext cx="1846980"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Межбюджетные трансферты</a:t>
            </a:r>
            <a:endParaRPr lang="ru-RU" b="1" dirty="0">
              <a:solidFill>
                <a:prstClr val="black"/>
              </a:solidFill>
              <a:ea typeface="Times New Roman" pitchFamily="18" charset="0"/>
              <a:cs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116945291"/>
              </p:ext>
            </p:extLst>
          </p:nvPr>
        </p:nvGraphicFramePr>
        <p:xfrm>
          <a:off x="251520" y="1232297"/>
          <a:ext cx="8640960" cy="1160906"/>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9001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К налоговым доходам бюджетов относятся доходы от предусмотренных законодательством Российской Федерации о налогах и сборах федеральных налогов и сборов, в том числе от налогов, предусмотренных специальными налоговыми режимами, региональных и местных налогов, а также пеней и штрафов по ним.</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Налоговые доходы — налоги, уплачиваемые в бюджет гражданами, организациями, органами государственной власти, органами местного самоуправления.</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Налоги бывают федеральными, региональными и местными.</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В областной бюджет зачисляются доходы от федеральных и региональных налогов в соответствии с установленными нормативами отчислений.</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5725" name="Rectangle 2"/>
          <p:cNvSpPr>
            <a:spLocks noChangeArrowheads="1"/>
          </p:cNvSpPr>
          <p:nvPr/>
        </p:nvSpPr>
        <p:spPr bwMode="auto">
          <a:xfrm>
            <a:off x="179512" y="1076941"/>
            <a:ext cx="1309974"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3"/>
              </a:rPr>
              <a:t>Налоговые доходы</a:t>
            </a:r>
            <a:endParaRPr lang="ru-RU" b="1" dirty="0">
              <a:solidFill>
                <a:prstClr val="black"/>
              </a:solidFill>
              <a:ea typeface="Times New Roman" pitchFamily="18" charset="0"/>
              <a:cs typeface="Arial"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77443391"/>
              </p:ext>
            </p:extLst>
          </p:nvPr>
        </p:nvGraphicFramePr>
        <p:xfrm>
          <a:off x="215516" y="2445267"/>
          <a:ext cx="8785640" cy="2270888"/>
        </p:xfrm>
        <a:graphic>
          <a:graphicData uri="http://schemas.openxmlformats.org/drawingml/2006/table">
            <a:tbl>
              <a:tblPr/>
              <a:tblGrid>
                <a:gridCol w="4391295"/>
                <a:gridCol w="4394345"/>
              </a:tblGrid>
              <a:tr h="14993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kern="1200" cap="none" normalizeH="0" baseline="0" dirty="0" smtClean="0">
                          <a:ln>
                            <a:noFill/>
                          </a:ln>
                          <a:solidFill>
                            <a:srgbClr val="000000"/>
                          </a:solidFill>
                          <a:effectLst/>
                          <a:latin typeface="inherit"/>
                          <a:ea typeface="+mn-ea"/>
                          <a:cs typeface="Times New Roman" pitchFamily="18" charset="0"/>
                        </a:rPr>
                        <a:t>Бюджетный кодекс</a:t>
                      </a:r>
                    </a:p>
                  </a:txBody>
                  <a:tcPr marL="19012" marR="19012" marT="14259" marB="14259"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kern="1200" cap="none" normalizeH="0" baseline="0" dirty="0" smtClean="0">
                          <a:ln>
                            <a:noFill/>
                          </a:ln>
                          <a:solidFill>
                            <a:srgbClr val="000000"/>
                          </a:solidFill>
                          <a:effectLst/>
                          <a:latin typeface="inherit"/>
                          <a:ea typeface="+mn-ea"/>
                          <a:cs typeface="Times New Roman" pitchFamily="18" charset="0"/>
                        </a:rPr>
                        <a:t>«Бюджет для граждан»</a:t>
                      </a:r>
                    </a:p>
                  </a:txBody>
                  <a:tcPr marL="19012" marR="19012" marT="14259" marB="14259" anchor="b" horzOverflow="overflow">
                    <a:lnL>
                      <a:noFill/>
                    </a:lnL>
                    <a:lnR>
                      <a:noFill/>
                    </a:lnR>
                    <a:lnT>
                      <a:noFill/>
                    </a:lnT>
                    <a:lnB>
                      <a:noFill/>
                    </a:lnB>
                    <a:lnTlToBr>
                      <a:noFill/>
                    </a:lnTlToBr>
                    <a:lnBlToTr>
                      <a:noFill/>
                    </a:lnBlToTr>
                    <a:solidFill>
                      <a:schemeClr val="accent1">
                        <a:lumMod val="20000"/>
                        <a:lumOff val="80000"/>
                      </a:schemeClr>
                    </a:solidFill>
                  </a:tcPr>
                </a:tc>
              </a:tr>
              <a:tr h="211968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К неналоговым доходам бюджетов относятся:</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 доходы от использования имущества, находящегося в государственной или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 земельных участков и иных объектов недвижимого имущества, находящихся в федеральной собственности, используемых Федеральным фондом содействия развитию жилищного строительства;</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 доходы от продажи имущества (кроме акций и иных форм участия в капитале, государственных запасов драгоценных металлов и драгоценных камней), находящегося в государственной или муниципальной собственности, за исключением движимого имущества бюджетных и автономных учреждений, а также имущества государственных и муниципальных унитарных предприятий, в том числе казенных, земельных участков и иных объектов недвижимого имущества, находящихся в федеральной собственности, используемых Федеральным фондом содействия развитию жилищного строительства;</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 доходы от платных услуг, оказываемых казенными учреждениями;</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 средства, полученные в результате применения мер гражданско-правовой, административной и уголовной ответственности, в том числе штрафы, конфискации, компенсации, а также средства, полученные в возмещение вреда, причиненного Российской Федерации, субъектам Российской Федерации, муниципальным образованиям, и иные суммы принудительного изъятия;</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 средства самообложения граждан;</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ea typeface="Calibri" pitchFamily="34" charset="0"/>
                          <a:cs typeface="inherit"/>
                        </a:rPr>
                        <a:t>- иные неналоговые доходы.</a:t>
                      </a:r>
                      <a:endParaRPr kumimoji="0" lang="ru-RU" sz="600" b="0" i="1" u="none" strike="noStrike" cap="none" normalizeH="0" baseline="0" dirty="0" smtClean="0">
                        <a:ln>
                          <a:noFill/>
                        </a:ln>
                        <a:solidFill>
                          <a:schemeClr val="tx1"/>
                        </a:solidFill>
                        <a:effectLst/>
                        <a:latin typeface="inherit"/>
                        <a:ea typeface="Calibri" pitchFamily="34" charset="0"/>
                        <a:cs typeface="inherit"/>
                      </a:endParaRPr>
                    </a:p>
                  </a:txBody>
                  <a:tcPr marL="19012" marR="19012" marT="14259" marB="14259"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К неналоговым доходам бюджетов относятся:</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доходы от использования и продажи имущества, находящихся в государственной и муниципальной собственности;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рентные платежи;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600" b="0" i="1" u="none" strike="noStrike" cap="none" normalizeH="0" baseline="0" dirty="0" smtClean="0">
                          <a:ln>
                            <a:noFill/>
                          </a:ln>
                          <a:solidFill>
                            <a:srgbClr val="000000"/>
                          </a:solidFill>
                          <a:effectLst/>
                          <a:latin typeface="inherit"/>
                          <a:cs typeface="Times New Roman" pitchFamily="18" charset="0"/>
                        </a:rPr>
                        <a:t>— штрафные санкции.</a:t>
                      </a:r>
                      <a:endParaRPr kumimoji="0" lang="ru-RU" sz="600" b="0" i="0" u="none" strike="noStrike" cap="none" normalizeH="0" baseline="0" dirty="0" smtClean="0">
                        <a:ln>
                          <a:noFill/>
                        </a:ln>
                        <a:solidFill>
                          <a:schemeClr val="tx1"/>
                        </a:solidFill>
                        <a:effectLst/>
                        <a:latin typeface="Times New Roman" pitchFamily="18" charset="0"/>
                        <a:cs typeface="Calibri" pitchFamily="34" charset="0"/>
                      </a:endParaRPr>
                    </a:p>
                  </a:txBody>
                  <a:tcPr marL="19012" marR="19012" marT="14259" marB="14259" horzOverflow="overflow">
                    <a:lnL>
                      <a:noFill/>
                    </a:lnL>
                    <a:lnR>
                      <a:noFill/>
                    </a:lnR>
                    <a:lnT>
                      <a:noFill/>
                    </a:lnT>
                    <a:lnB>
                      <a:noFill/>
                    </a:lnB>
                    <a:lnTlToBr>
                      <a:noFill/>
                    </a:lnTlToBr>
                    <a:lnBlToTr>
                      <a:noFill/>
                    </a:lnBlToTr>
                    <a:noFill/>
                  </a:tcPr>
                </a:tc>
              </a:tr>
            </a:tbl>
          </a:graphicData>
        </a:graphic>
      </p:graphicFrame>
      <p:sp>
        <p:nvSpPr>
          <p:cNvPr id="115731" name="Rectangle 3"/>
          <p:cNvSpPr>
            <a:spLocks noChangeArrowheads="1"/>
          </p:cNvSpPr>
          <p:nvPr/>
        </p:nvSpPr>
        <p:spPr bwMode="auto">
          <a:xfrm>
            <a:off x="-180528" y="2272142"/>
            <a:ext cx="1789272" cy="230832"/>
          </a:xfrm>
          <a:prstGeom prst="rect">
            <a:avLst/>
          </a:prstGeom>
          <a:noFill/>
          <a:ln w="9525">
            <a:noFill/>
            <a:miter lim="800000"/>
            <a:headEnd/>
            <a:tailEnd/>
          </a:ln>
        </p:spPr>
        <p:txBody>
          <a:bodyPr wrap="none" anchor="ctr">
            <a:spAutoFit/>
          </a:bodyPr>
          <a:lstStyle/>
          <a:p>
            <a:pPr indent="342900"/>
            <a:r>
              <a:rPr lang="ru-RU" sz="900" b="1" dirty="0">
                <a:solidFill>
                  <a:srgbClr val="000000"/>
                </a:solidFill>
                <a:latin typeface="inherit"/>
                <a:ea typeface="Times New Roman" pitchFamily="18" charset="0"/>
                <a:cs typeface="Segoe UI" pitchFamily="34" charset="0"/>
                <a:hlinkClick r:id="rId3"/>
              </a:rPr>
              <a:t>Неналоговые доходы</a:t>
            </a:r>
            <a:endParaRPr lang="ru-RU" b="1" dirty="0">
              <a:solidFill>
                <a:prstClr val="black"/>
              </a:solidFill>
              <a:ea typeface="Times New Roman" pitchFamily="18" charset="0"/>
              <a:cs typeface="Arial" charset="0"/>
            </a:endParaRPr>
          </a:p>
        </p:txBody>
      </p:sp>
      <p:pic>
        <p:nvPicPr>
          <p:cNvPr id="10" name="Picture 2" descr="C:\Users\Lena\Desktop\ВСЕ\БЮДЖЕТ 2019-2021\Фото Бирюча\16.jpg"/>
          <p:cNvPicPr>
            <a:picLocks noChangeAspect="1" noChangeArrowheads="1"/>
          </p:cNvPicPr>
          <p:nvPr/>
        </p:nvPicPr>
        <p:blipFill>
          <a:blip r:embed="rId4" cstate="print"/>
          <a:srcRect/>
          <a:stretch>
            <a:fillRect/>
          </a:stretch>
        </p:blipFill>
        <p:spPr bwMode="auto">
          <a:xfrm>
            <a:off x="1" y="0"/>
            <a:ext cx="642909" cy="395288"/>
          </a:xfrm>
          <a:prstGeom prst="rect">
            <a:avLst/>
          </a:prstGeom>
          <a:noFill/>
        </p:spPr>
      </p:pic>
    </p:spTree>
    <p:extLst>
      <p:ext uri="{BB962C8B-B14F-4D97-AF65-F5344CB8AC3E}">
        <p14:creationId xmlns:p14="http://schemas.microsoft.com/office/powerpoint/2010/main" val="5454925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p:nvPr>
        </p:nvSpPr>
        <p:spPr>
          <a:xfrm>
            <a:off x="457200" y="-19229"/>
            <a:ext cx="8229600" cy="428625"/>
          </a:xfrm>
        </p:spPr>
        <p:txBody>
          <a:bodyPr>
            <a:normAutofit fontScale="90000"/>
          </a:bodyPr>
          <a:lstStyle/>
          <a:p>
            <a:pPr algn="ctr"/>
            <a:r>
              <a:rPr lang="ru-RU" sz="2400" b="1" i="1" u="sng" dirty="0" smtClean="0">
                <a:solidFill>
                  <a:schemeClr val="accent3">
                    <a:lumMod val="20000"/>
                    <a:lumOff val="80000"/>
                  </a:schemeClr>
                </a:solidFill>
              </a:rPr>
              <a:t>Основные понятия и термины по бюджету</a:t>
            </a:r>
          </a:p>
        </p:txBody>
      </p:sp>
      <p:sp>
        <p:nvSpPr>
          <p:cNvPr id="2" name="Номер слайда 1"/>
          <p:cNvSpPr>
            <a:spLocks noGrp="1"/>
          </p:cNvSpPr>
          <p:nvPr>
            <p:ph type="sldNum" sz="quarter" idx="12"/>
          </p:nvPr>
        </p:nvSpPr>
        <p:spPr>
          <a:xfrm>
            <a:off x="8715404" y="4857766"/>
            <a:ext cx="285752" cy="219838"/>
          </a:xfrm>
        </p:spPr>
        <p:txBody>
          <a:bodyPr>
            <a:noAutofit/>
          </a:bodyPr>
          <a:lstStyle/>
          <a:p>
            <a:pPr>
              <a:defRPr/>
            </a:pPr>
            <a:fld id="{12EF68DF-D97D-4A9E-B379-E63B4D217FA0}" type="slidenum">
              <a:rPr lang="ru-RU" sz="1000" smtClean="0">
                <a:solidFill>
                  <a:schemeClr val="tx1"/>
                </a:solidFill>
              </a:rPr>
              <a:pPr>
                <a:defRPr/>
              </a:pPr>
              <a:t>7</a:t>
            </a:fld>
            <a:endParaRPr lang="ru-RU" sz="1000" dirty="0">
              <a:solidFill>
                <a:schemeClr val="tx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569787046"/>
              </p:ext>
            </p:extLst>
          </p:nvPr>
        </p:nvGraphicFramePr>
        <p:xfrm>
          <a:off x="272331" y="431200"/>
          <a:ext cx="8640960" cy="477106"/>
        </p:xfrm>
        <a:graphic>
          <a:graphicData uri="http://schemas.openxmlformats.org/drawingml/2006/table">
            <a:tbl>
              <a:tblPr/>
              <a:tblGrid>
                <a:gridCol w="4320480"/>
                <a:gridCol w="4320480"/>
              </a:tblGrid>
              <a:tr h="19764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2794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Превышение доходов бюджета над его расходами.</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Сумма, на которую доходы бюджета превышают расходы бюджета в определенный период.</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6743" name="Rectangle 1"/>
          <p:cNvSpPr>
            <a:spLocks noChangeArrowheads="1"/>
          </p:cNvSpPr>
          <p:nvPr/>
        </p:nvSpPr>
        <p:spPr bwMode="auto">
          <a:xfrm>
            <a:off x="266867" y="291761"/>
            <a:ext cx="1317990"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Профицит бюджета</a:t>
            </a:r>
            <a:endParaRPr lang="ru-RU" b="1" dirty="0">
              <a:solidFill>
                <a:prstClr val="black"/>
              </a:solidFill>
              <a:ea typeface="Times New Roman" pitchFamily="18" charset="0"/>
              <a:cs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591626869"/>
              </p:ext>
            </p:extLst>
          </p:nvPr>
        </p:nvGraphicFramePr>
        <p:xfrm>
          <a:off x="255731" y="1182632"/>
          <a:ext cx="8640960" cy="1628013"/>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horzOverflow="overflow">
                    <a:lnL>
                      <a:noFill/>
                    </a:lnL>
                    <a:lnR>
                      <a:noFill/>
                    </a:lnR>
                    <a:lnT>
                      <a:noFill/>
                    </a:lnT>
                    <a:lnB>
                      <a:noFill/>
                    </a:lnB>
                    <a:lnTlToBr>
                      <a:noFill/>
                    </a:lnTlToBr>
                    <a:lnBlToTr>
                      <a:noFill/>
                    </a:lnBlToTr>
                    <a:solidFill>
                      <a:schemeClr val="accent1">
                        <a:lumMod val="20000"/>
                        <a:lumOff val="80000"/>
                      </a:schemeClr>
                    </a:solidFill>
                  </a:tcPr>
                </a:tc>
              </a:tr>
              <a:tr h="146246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казенных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 государственных (муниципальных) организациях, осуществляющих образовательную деятельность.</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Публичные обязательства — это обязательства государственных органов и органов местного самоуправления перед физическим лицом, подлежащие исполнению в денежной форме в размере, установленном соответствующим законом или иным нормативным правовым актом.</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horzOverflow="overflow">
                    <a:lnL>
                      <a:noFill/>
                    </a:lnL>
                    <a:lnR>
                      <a:noFill/>
                    </a:lnR>
                    <a:lnT>
                      <a:noFill/>
                    </a:lnT>
                    <a:lnB>
                      <a:noFill/>
                    </a:lnB>
                    <a:lnTlToBr>
                      <a:noFill/>
                    </a:lnTlToBr>
                    <a:lnBlToTr>
                      <a:noFill/>
                    </a:lnBlToTr>
                    <a:noFill/>
                  </a:tcPr>
                </a:tc>
              </a:tr>
            </a:tbl>
          </a:graphicData>
        </a:graphic>
      </p:graphicFrame>
      <p:sp>
        <p:nvSpPr>
          <p:cNvPr id="116749" name="Rectangle 2"/>
          <p:cNvSpPr>
            <a:spLocks noChangeArrowheads="1"/>
          </p:cNvSpPr>
          <p:nvPr/>
        </p:nvSpPr>
        <p:spPr bwMode="auto">
          <a:xfrm>
            <a:off x="197843" y="937958"/>
            <a:ext cx="2545890"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Публичные нормативные обязательства</a:t>
            </a:r>
            <a:endParaRPr lang="ru-RU" b="1" dirty="0">
              <a:solidFill>
                <a:prstClr val="black"/>
              </a:solidFill>
              <a:ea typeface="Times New Roman" pitchFamily="18" charset="0"/>
              <a:cs typeface="Arial"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96240541"/>
              </p:ext>
            </p:extLst>
          </p:nvPr>
        </p:nvGraphicFramePr>
        <p:xfrm>
          <a:off x="251520" y="3023107"/>
          <a:ext cx="8640960" cy="563308"/>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39776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Денежные средства, выплачиваемые из бюджета в целях обеспечения задач и функций государства и местного самоуправления.</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6755" name="Rectangle 3"/>
          <p:cNvSpPr>
            <a:spLocks noChangeArrowheads="1"/>
          </p:cNvSpPr>
          <p:nvPr/>
        </p:nvSpPr>
        <p:spPr bwMode="auto">
          <a:xfrm>
            <a:off x="197843" y="2791253"/>
            <a:ext cx="1236236"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Расходы бюджета</a:t>
            </a:r>
            <a:endParaRPr lang="ru-RU" b="1" dirty="0">
              <a:solidFill>
                <a:prstClr val="black"/>
              </a:solidFill>
              <a:ea typeface="Times New Roman" pitchFamily="18" charset="0"/>
              <a:cs typeface="Arial" charset="0"/>
            </a:endParaRPr>
          </a:p>
        </p:txBody>
      </p:sp>
      <p:sp>
        <p:nvSpPr>
          <p:cNvPr id="11" name="Rectangle 1"/>
          <p:cNvSpPr>
            <a:spLocks noChangeArrowheads="1"/>
          </p:cNvSpPr>
          <p:nvPr/>
        </p:nvSpPr>
        <p:spPr bwMode="auto">
          <a:xfrm>
            <a:off x="188217" y="3625641"/>
            <a:ext cx="817853" cy="230832"/>
          </a:xfrm>
          <a:prstGeom prst="rect">
            <a:avLst/>
          </a:prstGeom>
          <a:noFill/>
          <a:ln w="9525">
            <a:noFill/>
            <a:miter lim="800000"/>
            <a:headEnd/>
            <a:tailEnd/>
          </a:ln>
        </p:spPr>
        <p:txBody>
          <a:bodyPr wrap="none" anchor="ctr">
            <a:spAutoFit/>
          </a:bodyPr>
          <a:lstStyle/>
          <a:p>
            <a:r>
              <a:rPr lang="ru-RU" sz="900" b="1" dirty="0">
                <a:solidFill>
                  <a:srgbClr val="000000"/>
                </a:solidFill>
                <a:latin typeface="inherit"/>
                <a:ea typeface="Times New Roman" pitchFamily="18" charset="0"/>
                <a:cs typeface="Segoe UI" pitchFamily="34" charset="0"/>
                <a:hlinkClick r:id="rId2"/>
              </a:rPr>
              <a:t>Субвенции</a:t>
            </a:r>
            <a:endParaRPr lang="ru-RU" b="1" dirty="0">
              <a:solidFill>
                <a:prstClr val="black"/>
              </a:solidFill>
              <a:ea typeface="Times New Roman" pitchFamily="18" charset="0"/>
              <a:cs typeface="Arial"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194108912"/>
              </p:ext>
            </p:extLst>
          </p:nvPr>
        </p:nvGraphicFramePr>
        <p:xfrm>
          <a:off x="233467" y="3813888"/>
          <a:ext cx="8624814" cy="993647"/>
        </p:xfrm>
        <a:graphic>
          <a:graphicData uri="http://schemas.openxmlformats.org/drawingml/2006/table">
            <a:tbl>
              <a:tblPr/>
              <a:tblGrid>
                <a:gridCol w="4312407"/>
                <a:gridCol w="4312407"/>
              </a:tblGrid>
              <a:tr h="14433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8281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Межбюджетные трансферты, предоставляемые бюджетам субъектов Российской Федерации, местным бюджетам в целях финансового обеспечения расходных обязательств субъектов Российской Федерации и (или) муниципальных образований, возникающих при выполнении полномочий Российской Федерации, субъектов Российской Федерации, переданных на осуществление органам государственной власти субъектов Российской Федерации и (или) органам местного самоуправления в установленном порядке.</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Средства, предоставляемые из вышестоящего бюджета нижестоящему бюджету в целях финансирования расходов, возникающих при выполнении отдельных полномочий, переданных на осуществление органам государственной власти субъектов Российской Федерации и (или) органам местного самоуправления.</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pic>
        <p:nvPicPr>
          <p:cNvPr id="13"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0" y="0"/>
            <a:ext cx="666750" cy="333375"/>
          </a:xfrm>
          <a:prstGeom prst="rect">
            <a:avLst/>
          </a:prstGeom>
          <a:noFill/>
        </p:spPr>
      </p:pic>
    </p:spTree>
    <p:extLst>
      <p:ext uri="{BB962C8B-B14F-4D97-AF65-F5344CB8AC3E}">
        <p14:creationId xmlns:p14="http://schemas.microsoft.com/office/powerpoint/2010/main" val="38163754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p:cNvSpPr>
          <p:nvPr>
            <p:ph type="title"/>
          </p:nvPr>
        </p:nvSpPr>
        <p:spPr>
          <a:xfrm>
            <a:off x="714348" y="0"/>
            <a:ext cx="8229600" cy="428625"/>
          </a:xfrm>
        </p:spPr>
        <p:txBody>
          <a:bodyPr>
            <a:normAutofit fontScale="90000"/>
          </a:bodyPr>
          <a:lstStyle/>
          <a:p>
            <a:r>
              <a:rPr lang="ru-RU" sz="2400" b="1" i="1" u="sng" dirty="0" smtClean="0">
                <a:solidFill>
                  <a:schemeClr val="accent3">
                    <a:lumMod val="20000"/>
                    <a:lumOff val="80000"/>
                  </a:schemeClr>
                </a:solidFill>
              </a:rPr>
              <a:t>             Основные понятия и термины по бюджету</a:t>
            </a:r>
          </a:p>
        </p:txBody>
      </p:sp>
      <p:sp>
        <p:nvSpPr>
          <p:cNvPr id="2" name="Номер слайда 1"/>
          <p:cNvSpPr>
            <a:spLocks noGrp="1"/>
          </p:cNvSpPr>
          <p:nvPr>
            <p:ph type="sldNum" sz="quarter" idx="12"/>
          </p:nvPr>
        </p:nvSpPr>
        <p:spPr>
          <a:xfrm>
            <a:off x="7612819" y="4731990"/>
            <a:ext cx="1279663" cy="273844"/>
          </a:xfrm>
        </p:spPr>
        <p:txBody>
          <a:bodyPr/>
          <a:lstStyle/>
          <a:p>
            <a:pPr>
              <a:defRPr/>
            </a:pPr>
            <a:fld id="{12EF68DF-D97D-4A9E-B379-E63B4D217FA0}" type="slidenum">
              <a:rPr lang="ru-RU" sz="1000" smtClean="0">
                <a:solidFill>
                  <a:schemeClr val="tx1"/>
                </a:solidFill>
              </a:rPr>
              <a:pPr>
                <a:defRPr/>
              </a:pPr>
              <a:t>8</a:t>
            </a:fld>
            <a:endParaRPr lang="ru-RU" sz="1000" dirty="0">
              <a:solidFill>
                <a:schemeClr val="tx1"/>
              </a:solidFill>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111996845"/>
              </p:ext>
            </p:extLst>
          </p:nvPr>
        </p:nvGraphicFramePr>
        <p:xfrm>
          <a:off x="251521" y="1125131"/>
          <a:ext cx="8640960" cy="1036510"/>
        </p:xfrm>
        <a:graphic>
          <a:graphicData uri="http://schemas.openxmlformats.org/drawingml/2006/table">
            <a:tbl>
              <a:tblPr/>
              <a:tblGrid>
                <a:gridCol w="4320480"/>
                <a:gridCol w="4320480"/>
              </a:tblGrid>
              <a:tr h="1611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700" b="1" i="0" u="none" strike="noStrike" cap="none" normalizeH="0" baseline="0" dirty="0" smtClean="0">
                          <a:ln>
                            <a:noFill/>
                          </a:ln>
                          <a:solidFill>
                            <a:srgbClr val="000000"/>
                          </a:solidFill>
                          <a:effectLst/>
                          <a:latin typeface="inherit"/>
                          <a:cs typeface="Times New Roman" pitchFamily="18" charset="0"/>
                        </a:rPr>
                        <a:t>«Бюджет для граждан»</a:t>
                      </a:r>
                      <a:endParaRPr kumimoji="0" lang="ru-RU" sz="1100" b="1"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solidFill>
                      <a:schemeClr val="accent1">
                        <a:lumMod val="20000"/>
                        <a:lumOff val="80000"/>
                      </a:schemeClr>
                    </a:solidFill>
                  </a:tcPr>
                </a:tc>
              </a:tr>
              <a:tr h="87096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Межбюджетные трансферты, предоставляемые бюджетам субъектов Российской Федерации и органам местного самоуправления в целях софинансирования расходных обязательств, возникающих при выполнении полномочий органов государственной власти и местного самоуправления по предметам ведения Российской Федерации и субъектов Российской Федерации и предметам совместного ведения Российской Федерации и субъектов Российской Федерации.</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700" b="0" i="1" u="none" strike="noStrike" cap="none" normalizeH="0" baseline="0" dirty="0" smtClean="0">
                          <a:ln>
                            <a:noFill/>
                          </a:ln>
                          <a:solidFill>
                            <a:srgbClr val="000000"/>
                          </a:solidFill>
                          <a:effectLst/>
                          <a:latin typeface="inherit"/>
                          <a:cs typeface="Times New Roman" pitchFamily="18" charset="0"/>
                        </a:rPr>
                        <a:t>Средства, предоставляемые из бюджетов одного уровня бюджетам другого уровня на софинансирование расходных обязательств, возникающих при выполнении полномочий органов государственной власти и местного самоуправления.</a:t>
                      </a:r>
                      <a:endParaRPr kumimoji="0" lang="ru-RU" sz="11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1431" marB="21431" anchor="b" horzOverflow="overflow">
                    <a:lnL>
                      <a:noFill/>
                    </a:lnL>
                    <a:lnR>
                      <a:noFill/>
                    </a:lnR>
                    <a:lnT>
                      <a:noFill/>
                    </a:lnT>
                    <a:lnB>
                      <a:noFill/>
                    </a:lnB>
                    <a:lnTlToBr>
                      <a:noFill/>
                    </a:lnTlToBr>
                    <a:lnBlToTr>
                      <a:noFill/>
                    </a:lnBlToTr>
                    <a:noFill/>
                  </a:tcPr>
                </a:tc>
              </a:tr>
            </a:tbl>
          </a:graphicData>
        </a:graphic>
      </p:graphicFrame>
      <p:sp>
        <p:nvSpPr>
          <p:cNvPr id="117773" name="Rectangle 2"/>
          <p:cNvSpPr>
            <a:spLocks noChangeArrowheads="1"/>
          </p:cNvSpPr>
          <p:nvPr/>
        </p:nvSpPr>
        <p:spPr bwMode="auto">
          <a:xfrm>
            <a:off x="251520" y="542339"/>
            <a:ext cx="2311851" cy="230832"/>
          </a:xfrm>
          <a:prstGeom prst="rect">
            <a:avLst/>
          </a:prstGeom>
          <a:noFill/>
          <a:ln w="9525">
            <a:noFill/>
            <a:miter lim="800000"/>
            <a:headEnd/>
            <a:tailEnd/>
          </a:ln>
        </p:spPr>
        <p:txBody>
          <a:bodyPr wrap="none" anchor="ctr">
            <a:spAutoFit/>
          </a:bodyPr>
          <a:lstStyle/>
          <a:p>
            <a:r>
              <a:rPr lang="ru-RU" sz="900" b="1" dirty="0">
                <a:latin typeface="inherit"/>
                <a:ea typeface="Times New Roman" pitchFamily="18" charset="0"/>
                <a:cs typeface="Segoe UI" pitchFamily="34" charset="0"/>
                <a:hlinkClick r:id="rId2"/>
              </a:rPr>
              <a:t>Субсидии бюджетам других уровней</a:t>
            </a:r>
            <a:endParaRPr lang="ru-RU" b="1" dirty="0">
              <a:ea typeface="Times New Roman" pitchFamily="18" charset="0"/>
              <a:cs typeface="Arial" charset="0"/>
            </a:endParaRPr>
          </a:p>
        </p:txBody>
      </p:sp>
      <p:pic>
        <p:nvPicPr>
          <p:cNvPr id="6" name="Picture 2" descr="C:\Users\Lena\Desktop\ВСЕ\БЮДЖЕТ 2019-2021\Фото Бирюча\16.jpg"/>
          <p:cNvPicPr>
            <a:picLocks noChangeAspect="1" noChangeArrowheads="1"/>
          </p:cNvPicPr>
          <p:nvPr/>
        </p:nvPicPr>
        <p:blipFill>
          <a:blip r:embed="rId3" cstate="print"/>
          <a:srcRect/>
          <a:stretch>
            <a:fillRect/>
          </a:stretch>
        </p:blipFill>
        <p:spPr bwMode="auto">
          <a:xfrm>
            <a:off x="0" y="0"/>
            <a:ext cx="642910" cy="409575"/>
          </a:xfrm>
          <a:prstGeom prst="rect">
            <a:avLst/>
          </a:prstGeom>
          <a:noFill/>
        </p:spPr>
      </p:pic>
    </p:spTree>
    <p:extLst>
      <p:ext uri="{BB962C8B-B14F-4D97-AF65-F5344CB8AC3E}">
        <p14:creationId xmlns:p14="http://schemas.microsoft.com/office/powerpoint/2010/main" val="16707385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5"/>
          <p:cNvSpPr/>
          <p:nvPr/>
        </p:nvSpPr>
        <p:spPr>
          <a:xfrm rot="2700000">
            <a:off x="4108221" y="1607905"/>
            <a:ext cx="865074" cy="865074"/>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5"/>
          <p:cNvSpPr/>
          <p:nvPr/>
        </p:nvSpPr>
        <p:spPr>
          <a:xfrm rot="2700000">
            <a:off x="5481475" y="1528063"/>
            <a:ext cx="865074" cy="86507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5"/>
          <p:cNvSpPr txBox="1">
            <a:spLocks noGrp="1"/>
          </p:cNvSpPr>
          <p:nvPr>
            <p:ph type="title"/>
          </p:nvPr>
        </p:nvSpPr>
        <p:spPr>
          <a:xfrm>
            <a:off x="457200" y="642924"/>
            <a:ext cx="8229600" cy="5715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dirty="0" smtClean="0"/>
              <a:t>Какие бывают бюджеты</a:t>
            </a:r>
            <a:endParaRPr/>
          </a:p>
        </p:txBody>
      </p:sp>
      <p:grpSp>
        <p:nvGrpSpPr>
          <p:cNvPr id="2" name="Google Shape;598;p25"/>
          <p:cNvGrpSpPr/>
          <p:nvPr/>
        </p:nvGrpSpPr>
        <p:grpSpPr>
          <a:xfrm>
            <a:off x="3286116" y="2928938"/>
            <a:ext cx="2643207" cy="1785951"/>
            <a:chOff x="3303480" y="2744775"/>
            <a:chExt cx="2536314" cy="834900"/>
          </a:xfrm>
        </p:grpSpPr>
        <p:cxnSp>
          <p:nvCxnSpPr>
            <p:cNvPr id="599" name="Google Shape;599;p25"/>
            <p:cNvCxnSpPr>
              <a:endCxn id="600" idx="0"/>
            </p:cNvCxnSpPr>
            <p:nvPr/>
          </p:nvCxnSpPr>
          <p:spPr>
            <a:xfrm rot="5400000">
              <a:off x="4299868" y="3016543"/>
              <a:ext cx="543900" cy="363"/>
            </a:xfrm>
            <a:prstGeom prst="straightConnector1">
              <a:avLst/>
            </a:prstGeom>
            <a:noFill/>
            <a:ln w="9525" cap="flat" cmpd="sng">
              <a:solidFill>
                <a:schemeClr val="accent3"/>
              </a:solidFill>
              <a:prstDash val="solid"/>
              <a:round/>
              <a:headEnd type="none" w="med" len="med"/>
              <a:tailEnd type="none" w="med" len="med"/>
            </a:ln>
          </p:spPr>
        </p:cxnSp>
        <p:sp>
          <p:nvSpPr>
            <p:cNvPr id="600" name="Google Shape;600;p25"/>
            <p:cNvSpPr txBox="1"/>
            <p:nvPr/>
          </p:nvSpPr>
          <p:spPr>
            <a:xfrm>
              <a:off x="3303480" y="3288675"/>
              <a:ext cx="2536314"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1700" dirty="0" smtClean="0">
                  <a:solidFill>
                    <a:schemeClr val="accent3"/>
                  </a:solidFill>
                  <a:latin typeface="Fira Sans Extra Condensed Medium"/>
                  <a:ea typeface="Fira Sans Extra Condensed Medium"/>
                  <a:cs typeface="Fira Sans Extra Condensed Medium"/>
                  <a:sym typeface="Fira Sans Extra Condensed Medium"/>
                </a:rPr>
                <a:t>Бюджет субъектов Российской Федерации </a:t>
              </a:r>
              <a:endParaRPr sz="1700">
                <a:solidFill>
                  <a:schemeClr val="accent3"/>
                </a:solidFill>
                <a:latin typeface="Fira Sans Extra Condensed Medium"/>
                <a:ea typeface="Fira Sans Extra Condensed Medium"/>
                <a:cs typeface="Fira Sans Extra Condensed Medium"/>
                <a:sym typeface="Fira Sans Extra Condensed Medium"/>
              </a:endParaRPr>
            </a:p>
          </p:txBody>
        </p:sp>
      </p:grpSp>
      <p:grpSp>
        <p:nvGrpSpPr>
          <p:cNvPr id="3" name="Google Shape;602;p25"/>
          <p:cNvGrpSpPr/>
          <p:nvPr/>
        </p:nvGrpSpPr>
        <p:grpSpPr>
          <a:xfrm>
            <a:off x="6615425" y="1239850"/>
            <a:ext cx="1818356" cy="1117585"/>
            <a:chOff x="6615425" y="1239850"/>
            <a:chExt cx="1818356" cy="1117585"/>
          </a:xfrm>
        </p:grpSpPr>
        <p:sp>
          <p:nvSpPr>
            <p:cNvPr id="603" name="Google Shape;603;p25"/>
            <p:cNvSpPr/>
            <p:nvPr/>
          </p:nvSpPr>
          <p:spPr>
            <a:xfrm>
              <a:off x="6615425" y="1239850"/>
              <a:ext cx="1818356" cy="336900"/>
            </a:xfrm>
            <a:custGeom>
              <a:avLst/>
              <a:gdLst/>
              <a:ahLst/>
              <a:cxnLst/>
              <a:rect l="l" t="t" r="r" b="b"/>
              <a:pathLst>
                <a:path w="71950" h="13476" extrusionOk="0">
                  <a:moveTo>
                    <a:pt x="0" y="13476"/>
                  </a:moveTo>
                  <a:lnTo>
                    <a:pt x="13477" y="0"/>
                  </a:lnTo>
                  <a:lnTo>
                    <a:pt x="71950" y="0"/>
                  </a:lnTo>
                </a:path>
              </a:pathLst>
            </a:custGeom>
            <a:noFill/>
            <a:ln w="9525" cap="flat" cmpd="sng">
              <a:solidFill>
                <a:schemeClr val="accent6"/>
              </a:solidFill>
              <a:prstDash val="solid"/>
              <a:round/>
              <a:headEnd type="none" w="med" len="med"/>
              <a:tailEnd type="none" w="med" len="med"/>
            </a:ln>
          </p:spPr>
        </p:sp>
        <p:sp>
          <p:nvSpPr>
            <p:cNvPr id="605" name="Google Shape;605;p25"/>
            <p:cNvSpPr txBox="1"/>
            <p:nvPr/>
          </p:nvSpPr>
          <p:spPr>
            <a:xfrm>
              <a:off x="6962200" y="1421824"/>
              <a:ext cx="1467452" cy="93561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ru-RU" sz="1700" dirty="0" smtClean="0">
                  <a:solidFill>
                    <a:schemeClr val="accent6"/>
                  </a:solidFill>
                  <a:latin typeface="Fira Sans Extra Condensed Medium"/>
                  <a:ea typeface="Fira Sans Extra Condensed Medium"/>
                  <a:cs typeface="Fira Sans Extra Condensed Medium"/>
                  <a:sym typeface="Fira Sans Extra Condensed Medium"/>
                </a:rPr>
                <a:t>Бюджеты организаций</a:t>
              </a:r>
              <a:endParaRPr sz="1700">
                <a:solidFill>
                  <a:schemeClr val="accent6"/>
                </a:solidFill>
                <a:latin typeface="Fira Sans Extra Condensed Medium"/>
                <a:ea typeface="Fira Sans Extra Condensed Medium"/>
                <a:cs typeface="Fira Sans Extra Condensed Medium"/>
                <a:sym typeface="Fira Sans Extra Condensed Medium"/>
              </a:endParaRPr>
            </a:p>
          </p:txBody>
        </p:sp>
      </p:grpSp>
      <p:sp>
        <p:nvSpPr>
          <p:cNvPr id="606" name="Google Shape;606;p25"/>
          <p:cNvSpPr/>
          <p:nvPr/>
        </p:nvSpPr>
        <p:spPr>
          <a:xfrm rot="2700000">
            <a:off x="2750899" y="1536467"/>
            <a:ext cx="865074" cy="86507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607;p25"/>
          <p:cNvGrpSpPr/>
          <p:nvPr/>
        </p:nvGrpSpPr>
        <p:grpSpPr>
          <a:xfrm>
            <a:off x="710225" y="1428742"/>
            <a:ext cx="1818356" cy="1357322"/>
            <a:chOff x="710225" y="1239850"/>
            <a:chExt cx="1818356" cy="472975"/>
          </a:xfrm>
        </p:grpSpPr>
        <p:sp>
          <p:nvSpPr>
            <p:cNvPr id="608" name="Google Shape;608;p25"/>
            <p:cNvSpPr/>
            <p:nvPr/>
          </p:nvSpPr>
          <p:spPr>
            <a:xfrm flipH="1">
              <a:off x="710225" y="1239850"/>
              <a:ext cx="1818356" cy="336900"/>
            </a:xfrm>
            <a:custGeom>
              <a:avLst/>
              <a:gdLst/>
              <a:ahLst/>
              <a:cxnLst/>
              <a:rect l="l" t="t" r="r" b="b"/>
              <a:pathLst>
                <a:path w="71950" h="13476" extrusionOk="0">
                  <a:moveTo>
                    <a:pt x="0" y="13476"/>
                  </a:moveTo>
                  <a:lnTo>
                    <a:pt x="13477" y="0"/>
                  </a:lnTo>
                  <a:lnTo>
                    <a:pt x="71950" y="0"/>
                  </a:lnTo>
                </a:path>
              </a:pathLst>
            </a:custGeom>
            <a:noFill/>
            <a:ln w="9525" cap="flat" cmpd="sng">
              <a:solidFill>
                <a:schemeClr val="accent1"/>
              </a:solidFill>
              <a:prstDash val="solid"/>
              <a:round/>
              <a:headEnd type="none" w="med" len="med"/>
              <a:tailEnd type="none" w="med" len="med"/>
            </a:ln>
          </p:spPr>
        </p:sp>
        <p:sp>
          <p:nvSpPr>
            <p:cNvPr id="610" name="Google Shape;610;p25"/>
            <p:cNvSpPr txBox="1"/>
            <p:nvPr/>
          </p:nvSpPr>
          <p:spPr>
            <a:xfrm>
              <a:off x="710288" y="1421825"/>
              <a:ext cx="1471500" cy="29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1700" dirty="0" smtClean="0">
                  <a:solidFill>
                    <a:schemeClr val="accent1"/>
                  </a:solidFill>
                  <a:latin typeface="Fira Sans Extra Condensed Medium"/>
                  <a:ea typeface="Fira Sans Extra Condensed Medium"/>
                  <a:cs typeface="Fira Sans Extra Condensed Medium"/>
                  <a:sym typeface="Fira Sans Extra Condensed Medium"/>
                </a:rPr>
                <a:t>СЕМЕЙНЫЙ БЮДЖЕТ </a:t>
              </a:r>
              <a:endParaRPr sz="1700">
                <a:solidFill>
                  <a:schemeClr val="accent1"/>
                </a:solidFill>
                <a:latin typeface="Fira Sans Extra Condensed Medium"/>
                <a:ea typeface="Fira Sans Extra Condensed Medium"/>
                <a:cs typeface="Fira Sans Extra Condensed Medium"/>
                <a:sym typeface="Fira Sans Extra Condensed Medium"/>
              </a:endParaRPr>
            </a:p>
          </p:txBody>
        </p:sp>
      </p:grpSp>
      <p:sp>
        <p:nvSpPr>
          <p:cNvPr id="611" name="Google Shape;611;p25"/>
          <p:cNvSpPr/>
          <p:nvPr/>
        </p:nvSpPr>
        <p:spPr>
          <a:xfrm rot="2701683">
            <a:off x="3457999" y="2341495"/>
            <a:ext cx="866772" cy="86655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612;p25"/>
          <p:cNvGrpSpPr/>
          <p:nvPr/>
        </p:nvGrpSpPr>
        <p:grpSpPr>
          <a:xfrm>
            <a:off x="710288" y="2769800"/>
            <a:ext cx="2448637" cy="1016395"/>
            <a:chOff x="710288" y="2769800"/>
            <a:chExt cx="2448637" cy="1016395"/>
          </a:xfrm>
        </p:grpSpPr>
        <p:sp>
          <p:nvSpPr>
            <p:cNvPr id="613" name="Google Shape;613;p25"/>
            <p:cNvSpPr/>
            <p:nvPr/>
          </p:nvSpPr>
          <p:spPr>
            <a:xfrm>
              <a:off x="710800" y="2769800"/>
              <a:ext cx="2448125" cy="337125"/>
            </a:xfrm>
            <a:custGeom>
              <a:avLst/>
              <a:gdLst/>
              <a:ahLst/>
              <a:cxnLst/>
              <a:rect l="l" t="t" r="r" b="b"/>
              <a:pathLst>
                <a:path w="97925" h="13485" extrusionOk="0">
                  <a:moveTo>
                    <a:pt x="97925" y="0"/>
                  </a:moveTo>
                  <a:lnTo>
                    <a:pt x="84301" y="13476"/>
                  </a:lnTo>
                  <a:lnTo>
                    <a:pt x="0" y="13485"/>
                  </a:lnTo>
                </a:path>
              </a:pathLst>
            </a:custGeom>
            <a:noFill/>
            <a:ln w="9525" cap="flat" cmpd="sng">
              <a:solidFill>
                <a:schemeClr val="accent2"/>
              </a:solidFill>
              <a:prstDash val="solid"/>
              <a:round/>
              <a:headEnd type="none" w="med" len="med"/>
              <a:tailEnd type="none" w="med" len="med"/>
            </a:ln>
          </p:spPr>
        </p:sp>
        <p:sp>
          <p:nvSpPr>
            <p:cNvPr id="615" name="Google Shape;615;p25"/>
            <p:cNvSpPr txBox="1"/>
            <p:nvPr/>
          </p:nvSpPr>
          <p:spPr>
            <a:xfrm>
              <a:off x="710288" y="3288674"/>
              <a:ext cx="1471500" cy="49752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1700" dirty="0" smtClean="0">
                  <a:solidFill>
                    <a:schemeClr val="accent2"/>
                  </a:solidFill>
                  <a:latin typeface="Fira Sans Extra Condensed Medium"/>
                  <a:ea typeface="Fira Sans Extra Condensed Medium"/>
                  <a:cs typeface="Fira Sans Extra Condensed Medium"/>
                  <a:sym typeface="Fira Sans Extra Condensed Medium"/>
                </a:rPr>
                <a:t>Бюджет Российской Федерации</a:t>
              </a:r>
              <a:endParaRPr sz="1700">
                <a:solidFill>
                  <a:schemeClr val="accent2"/>
                </a:solidFill>
                <a:latin typeface="Fira Sans Extra Condensed Medium"/>
                <a:ea typeface="Fira Sans Extra Condensed Medium"/>
                <a:cs typeface="Fira Sans Extra Condensed Medium"/>
                <a:sym typeface="Fira Sans Extra Condensed Medium"/>
              </a:endParaRPr>
            </a:p>
          </p:txBody>
        </p:sp>
      </p:grpSp>
      <p:sp>
        <p:nvSpPr>
          <p:cNvPr id="616" name="Google Shape;616;p25"/>
          <p:cNvSpPr/>
          <p:nvPr/>
        </p:nvSpPr>
        <p:spPr>
          <a:xfrm rot="2700000">
            <a:off x="4806317" y="2341265"/>
            <a:ext cx="866771" cy="866771"/>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17;p25"/>
          <p:cNvGrpSpPr/>
          <p:nvPr/>
        </p:nvGrpSpPr>
        <p:grpSpPr>
          <a:xfrm>
            <a:off x="5357818" y="2769800"/>
            <a:ext cx="3077757" cy="1802213"/>
            <a:chOff x="5974100" y="2769800"/>
            <a:chExt cx="2461475" cy="1802213"/>
          </a:xfrm>
        </p:grpSpPr>
        <p:sp>
          <p:nvSpPr>
            <p:cNvPr id="618" name="Google Shape;618;p25"/>
            <p:cNvSpPr/>
            <p:nvPr/>
          </p:nvSpPr>
          <p:spPr>
            <a:xfrm>
              <a:off x="5974100" y="2769800"/>
              <a:ext cx="2461475" cy="337125"/>
            </a:xfrm>
            <a:custGeom>
              <a:avLst/>
              <a:gdLst/>
              <a:ahLst/>
              <a:cxnLst/>
              <a:rect l="l" t="t" r="r" b="b"/>
              <a:pathLst>
                <a:path w="98459" h="13485" extrusionOk="0">
                  <a:moveTo>
                    <a:pt x="0" y="0"/>
                  </a:moveTo>
                  <a:lnTo>
                    <a:pt x="13624" y="13476"/>
                  </a:lnTo>
                  <a:lnTo>
                    <a:pt x="98459" y="13485"/>
                  </a:lnTo>
                </a:path>
              </a:pathLst>
            </a:custGeom>
            <a:noFill/>
            <a:ln w="9525" cap="flat" cmpd="sng">
              <a:solidFill>
                <a:schemeClr val="accent4"/>
              </a:solidFill>
              <a:prstDash val="solid"/>
              <a:round/>
              <a:headEnd type="none" w="med" len="med"/>
              <a:tailEnd type="none" w="med" len="med"/>
            </a:ln>
          </p:spPr>
        </p:sp>
        <p:sp>
          <p:nvSpPr>
            <p:cNvPr id="620" name="Google Shape;620;p25"/>
            <p:cNvSpPr txBox="1"/>
            <p:nvPr/>
          </p:nvSpPr>
          <p:spPr>
            <a:xfrm>
              <a:off x="6488301" y="3288674"/>
              <a:ext cx="1945399" cy="128333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ru-RU" sz="1700" dirty="0" smtClean="0">
                  <a:solidFill>
                    <a:schemeClr val="accent4"/>
                  </a:solidFill>
                  <a:latin typeface="Fira Sans Extra Condensed Medium"/>
                  <a:ea typeface="Fira Sans Extra Condensed Medium"/>
                  <a:cs typeface="Fira Sans Extra Condensed Medium"/>
                  <a:sym typeface="Fira Sans Extra Condensed Medium"/>
                </a:rPr>
                <a:t>Бюджет муниципальных образований (местные бюджеты)</a:t>
              </a:r>
              <a:endParaRPr sz="1700">
                <a:solidFill>
                  <a:schemeClr val="accent4"/>
                </a:solidFill>
                <a:latin typeface="Fira Sans Extra Condensed Medium"/>
                <a:ea typeface="Fira Sans Extra Condensed Medium"/>
                <a:cs typeface="Fira Sans Extra Condensed Medium"/>
                <a:sym typeface="Fira Sans Extra Condensed Medium"/>
              </a:endParaRPr>
            </a:p>
          </p:txBody>
        </p:sp>
      </p:grpSp>
      <p:grpSp>
        <p:nvGrpSpPr>
          <p:cNvPr id="7" name="Google Shape;634;p25"/>
          <p:cNvGrpSpPr/>
          <p:nvPr/>
        </p:nvGrpSpPr>
        <p:grpSpPr>
          <a:xfrm>
            <a:off x="5767059" y="1781457"/>
            <a:ext cx="293908" cy="358285"/>
            <a:chOff x="3907325" y="2620775"/>
            <a:chExt cx="395250" cy="481825"/>
          </a:xfrm>
        </p:grpSpPr>
        <p:sp>
          <p:nvSpPr>
            <p:cNvPr id="635" name="Google Shape;635;p25"/>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 name="Google Shape;636;p25"/>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 name="Google Shape;637;p25"/>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 name="Google Shape;638;p25"/>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55" name="Picture 2" descr="C:\Users\Lena\Desktop\ВСЕ\БЮДЖЕТ 2019-2021\Фото Бирюча\16.jpg"/>
          <p:cNvPicPr>
            <a:picLocks noChangeAspect="1" noChangeArrowheads="1"/>
          </p:cNvPicPr>
          <p:nvPr/>
        </p:nvPicPr>
        <p:blipFill>
          <a:blip r:embed="rId3"/>
          <a:srcRect/>
          <a:stretch>
            <a:fillRect/>
          </a:stretch>
        </p:blipFill>
        <p:spPr bwMode="auto">
          <a:xfrm>
            <a:off x="1" y="1"/>
            <a:ext cx="642909" cy="428610"/>
          </a:xfrm>
          <a:prstGeom prst="rect">
            <a:avLst/>
          </a:prstGeom>
          <a:noFill/>
        </p:spPr>
      </p:pic>
      <p:grpSp>
        <p:nvGrpSpPr>
          <p:cNvPr id="8" name="Google Shape;1012;p34"/>
          <p:cNvGrpSpPr/>
          <p:nvPr/>
        </p:nvGrpSpPr>
        <p:grpSpPr>
          <a:xfrm>
            <a:off x="3714744" y="2571750"/>
            <a:ext cx="397962" cy="301685"/>
            <a:chOff x="8065100" y="2000174"/>
            <a:chExt cx="255086" cy="301685"/>
          </a:xfrm>
        </p:grpSpPr>
        <p:sp>
          <p:nvSpPr>
            <p:cNvPr id="57" name="Google Shape;1013;p34"/>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4;p34"/>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5;p34"/>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16;p34"/>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351;p20"/>
          <p:cNvSpPr/>
          <p:nvPr/>
        </p:nvSpPr>
        <p:spPr>
          <a:xfrm>
            <a:off x="-785850" y="4572014"/>
            <a:ext cx="425801" cy="395531"/>
          </a:xfrm>
          <a:custGeom>
            <a:avLst/>
            <a:gdLst/>
            <a:ahLst/>
            <a:cxnLst/>
            <a:rect l="l" t="t" r="r" b="b"/>
            <a:pathLst>
              <a:path w="11133" h="10182" extrusionOk="0">
                <a:moveTo>
                  <a:pt x="4132" y="3622"/>
                </a:moveTo>
                <a:cubicBezTo>
                  <a:pt x="4299" y="3622"/>
                  <a:pt x="4430" y="3753"/>
                  <a:pt x="4430" y="3919"/>
                </a:cubicBezTo>
                <a:cubicBezTo>
                  <a:pt x="4430" y="4074"/>
                  <a:pt x="4299" y="4217"/>
                  <a:pt x="4132" y="4217"/>
                </a:cubicBezTo>
                <a:cubicBezTo>
                  <a:pt x="3965" y="4217"/>
                  <a:pt x="3834" y="4074"/>
                  <a:pt x="3834" y="3919"/>
                </a:cubicBezTo>
                <a:cubicBezTo>
                  <a:pt x="3846" y="3753"/>
                  <a:pt x="3965" y="3622"/>
                  <a:pt x="4132" y="3622"/>
                </a:cubicBezTo>
                <a:close/>
                <a:moveTo>
                  <a:pt x="5334" y="1252"/>
                </a:moveTo>
                <a:lnTo>
                  <a:pt x="5334" y="1776"/>
                </a:lnTo>
                <a:lnTo>
                  <a:pt x="5358" y="3645"/>
                </a:lnTo>
                <a:lnTo>
                  <a:pt x="5370" y="5300"/>
                </a:lnTo>
                <a:lnTo>
                  <a:pt x="1405" y="4419"/>
                </a:lnTo>
                <a:cubicBezTo>
                  <a:pt x="1679" y="3455"/>
                  <a:pt x="2322" y="2574"/>
                  <a:pt x="3156" y="2014"/>
                </a:cubicBezTo>
                <a:lnTo>
                  <a:pt x="3870" y="3324"/>
                </a:lnTo>
                <a:cubicBezTo>
                  <a:pt x="3644" y="3419"/>
                  <a:pt x="3489" y="3645"/>
                  <a:pt x="3489" y="3895"/>
                </a:cubicBezTo>
                <a:cubicBezTo>
                  <a:pt x="3489" y="4253"/>
                  <a:pt x="3775" y="4538"/>
                  <a:pt x="4132" y="4538"/>
                </a:cubicBezTo>
                <a:cubicBezTo>
                  <a:pt x="4489" y="4538"/>
                  <a:pt x="4775" y="4253"/>
                  <a:pt x="4775" y="3895"/>
                </a:cubicBezTo>
                <a:cubicBezTo>
                  <a:pt x="4775" y="3586"/>
                  <a:pt x="4537" y="3324"/>
                  <a:pt x="4239" y="3264"/>
                </a:cubicBezTo>
                <a:lnTo>
                  <a:pt x="3453" y="1800"/>
                </a:lnTo>
                <a:cubicBezTo>
                  <a:pt x="4013" y="1490"/>
                  <a:pt x="4656" y="1300"/>
                  <a:pt x="5334" y="1252"/>
                </a:cubicBezTo>
                <a:close/>
                <a:moveTo>
                  <a:pt x="5715" y="3860"/>
                </a:moveTo>
                <a:cubicBezTo>
                  <a:pt x="6573" y="3943"/>
                  <a:pt x="7239" y="4657"/>
                  <a:pt x="7239" y="5550"/>
                </a:cubicBezTo>
                <a:cubicBezTo>
                  <a:pt x="7239" y="5896"/>
                  <a:pt x="7144" y="6217"/>
                  <a:pt x="6942" y="6503"/>
                </a:cubicBezTo>
                <a:lnTo>
                  <a:pt x="5715" y="5455"/>
                </a:lnTo>
                <a:lnTo>
                  <a:pt x="5715" y="3860"/>
                </a:lnTo>
                <a:close/>
                <a:moveTo>
                  <a:pt x="5846" y="347"/>
                </a:moveTo>
                <a:cubicBezTo>
                  <a:pt x="8597" y="502"/>
                  <a:pt x="10752" y="2776"/>
                  <a:pt x="10752" y="5550"/>
                </a:cubicBezTo>
                <a:cubicBezTo>
                  <a:pt x="10752" y="6682"/>
                  <a:pt x="10395" y="7741"/>
                  <a:pt x="9728" y="8646"/>
                </a:cubicBezTo>
                <a:cubicBezTo>
                  <a:pt x="9704" y="8682"/>
                  <a:pt x="9656" y="8706"/>
                  <a:pt x="9609" y="8706"/>
                </a:cubicBezTo>
                <a:cubicBezTo>
                  <a:pt x="9561" y="8706"/>
                  <a:pt x="9537" y="8694"/>
                  <a:pt x="9502" y="8658"/>
                </a:cubicBezTo>
                <a:lnTo>
                  <a:pt x="8644" y="7932"/>
                </a:lnTo>
                <a:cubicBezTo>
                  <a:pt x="9073" y="7372"/>
                  <a:pt x="9347" y="6717"/>
                  <a:pt x="9430" y="6015"/>
                </a:cubicBezTo>
                <a:cubicBezTo>
                  <a:pt x="9442" y="5908"/>
                  <a:pt x="9359" y="5824"/>
                  <a:pt x="9252" y="5824"/>
                </a:cubicBezTo>
                <a:cubicBezTo>
                  <a:pt x="9168" y="5824"/>
                  <a:pt x="9085" y="5884"/>
                  <a:pt x="9073" y="5967"/>
                </a:cubicBezTo>
                <a:cubicBezTo>
                  <a:pt x="9002" y="6562"/>
                  <a:pt x="8775" y="7146"/>
                  <a:pt x="8418" y="7634"/>
                </a:cubicBezTo>
                <a:cubicBezTo>
                  <a:pt x="8406" y="7646"/>
                  <a:pt x="8394" y="7682"/>
                  <a:pt x="8371" y="7694"/>
                </a:cubicBezTo>
                <a:cubicBezTo>
                  <a:pt x="8371" y="7694"/>
                  <a:pt x="8371" y="7705"/>
                  <a:pt x="8359" y="7705"/>
                </a:cubicBezTo>
                <a:lnTo>
                  <a:pt x="7204" y="6729"/>
                </a:lnTo>
                <a:cubicBezTo>
                  <a:pt x="7442" y="6384"/>
                  <a:pt x="7573" y="5967"/>
                  <a:pt x="7573" y="5550"/>
                </a:cubicBezTo>
                <a:cubicBezTo>
                  <a:pt x="7573" y="4479"/>
                  <a:pt x="6739" y="3586"/>
                  <a:pt x="5680" y="3514"/>
                </a:cubicBezTo>
                <a:lnTo>
                  <a:pt x="5680" y="1979"/>
                </a:lnTo>
                <a:lnTo>
                  <a:pt x="5787" y="1979"/>
                </a:lnTo>
                <a:cubicBezTo>
                  <a:pt x="5811" y="1979"/>
                  <a:pt x="5846" y="1979"/>
                  <a:pt x="5894" y="1990"/>
                </a:cubicBezTo>
                <a:cubicBezTo>
                  <a:pt x="7561" y="2169"/>
                  <a:pt x="8894" y="3503"/>
                  <a:pt x="9073" y="5169"/>
                </a:cubicBezTo>
                <a:cubicBezTo>
                  <a:pt x="9085" y="5253"/>
                  <a:pt x="9168" y="5312"/>
                  <a:pt x="9252" y="5312"/>
                </a:cubicBezTo>
                <a:cubicBezTo>
                  <a:pt x="9359" y="5312"/>
                  <a:pt x="9430" y="5229"/>
                  <a:pt x="9430" y="5122"/>
                </a:cubicBezTo>
                <a:cubicBezTo>
                  <a:pt x="9228" y="3205"/>
                  <a:pt x="7632" y="1693"/>
                  <a:pt x="5680" y="1621"/>
                </a:cubicBezTo>
                <a:lnTo>
                  <a:pt x="5680" y="490"/>
                </a:lnTo>
                <a:cubicBezTo>
                  <a:pt x="5680" y="443"/>
                  <a:pt x="5692" y="419"/>
                  <a:pt x="5727" y="383"/>
                </a:cubicBezTo>
                <a:cubicBezTo>
                  <a:pt x="5751" y="359"/>
                  <a:pt x="5799" y="347"/>
                  <a:pt x="5846" y="347"/>
                </a:cubicBezTo>
                <a:close/>
                <a:moveTo>
                  <a:pt x="1334" y="4788"/>
                </a:moveTo>
                <a:lnTo>
                  <a:pt x="5323" y="5681"/>
                </a:lnTo>
                <a:lnTo>
                  <a:pt x="4239" y="9622"/>
                </a:lnTo>
                <a:cubicBezTo>
                  <a:pt x="2513" y="9063"/>
                  <a:pt x="1262" y="7455"/>
                  <a:pt x="1262" y="5550"/>
                </a:cubicBezTo>
                <a:cubicBezTo>
                  <a:pt x="1262" y="5300"/>
                  <a:pt x="1286" y="5050"/>
                  <a:pt x="1334" y="4788"/>
                </a:cubicBezTo>
                <a:close/>
                <a:moveTo>
                  <a:pt x="5656" y="5848"/>
                </a:moveTo>
                <a:lnTo>
                  <a:pt x="6870" y="6872"/>
                </a:lnTo>
                <a:lnTo>
                  <a:pt x="8299" y="8086"/>
                </a:lnTo>
                <a:lnTo>
                  <a:pt x="8704" y="8420"/>
                </a:lnTo>
                <a:cubicBezTo>
                  <a:pt x="7882" y="9313"/>
                  <a:pt x="6751" y="9825"/>
                  <a:pt x="5549" y="9825"/>
                </a:cubicBezTo>
                <a:cubicBezTo>
                  <a:pt x="5203" y="9825"/>
                  <a:pt x="4894" y="9777"/>
                  <a:pt x="4584" y="9706"/>
                </a:cubicBezTo>
                <a:lnTo>
                  <a:pt x="5656" y="5848"/>
                </a:lnTo>
                <a:close/>
                <a:moveTo>
                  <a:pt x="5837" y="1"/>
                </a:moveTo>
                <a:cubicBezTo>
                  <a:pt x="5717" y="1"/>
                  <a:pt x="5599" y="57"/>
                  <a:pt x="5501" y="133"/>
                </a:cubicBezTo>
                <a:cubicBezTo>
                  <a:pt x="5394" y="228"/>
                  <a:pt x="5334" y="359"/>
                  <a:pt x="5358" y="502"/>
                </a:cubicBezTo>
                <a:lnTo>
                  <a:pt x="5358" y="943"/>
                </a:lnTo>
                <a:cubicBezTo>
                  <a:pt x="4620" y="967"/>
                  <a:pt x="3929" y="1181"/>
                  <a:pt x="3298" y="1514"/>
                </a:cubicBezTo>
                <a:lnTo>
                  <a:pt x="2894" y="788"/>
                </a:lnTo>
                <a:cubicBezTo>
                  <a:pt x="2870" y="728"/>
                  <a:pt x="2810" y="693"/>
                  <a:pt x="2751" y="693"/>
                </a:cubicBezTo>
                <a:lnTo>
                  <a:pt x="358" y="693"/>
                </a:lnTo>
                <a:lnTo>
                  <a:pt x="358" y="395"/>
                </a:lnTo>
                <a:cubicBezTo>
                  <a:pt x="358" y="300"/>
                  <a:pt x="274" y="228"/>
                  <a:pt x="179" y="228"/>
                </a:cubicBezTo>
                <a:cubicBezTo>
                  <a:pt x="72" y="228"/>
                  <a:pt x="0" y="300"/>
                  <a:pt x="0" y="395"/>
                </a:cubicBezTo>
                <a:lnTo>
                  <a:pt x="0" y="1336"/>
                </a:lnTo>
                <a:cubicBezTo>
                  <a:pt x="0" y="1443"/>
                  <a:pt x="72" y="1514"/>
                  <a:pt x="179" y="1514"/>
                </a:cubicBezTo>
                <a:cubicBezTo>
                  <a:pt x="274" y="1514"/>
                  <a:pt x="358" y="1443"/>
                  <a:pt x="358" y="1336"/>
                </a:cubicBezTo>
                <a:lnTo>
                  <a:pt x="358" y="1038"/>
                </a:lnTo>
                <a:lnTo>
                  <a:pt x="2644" y="1038"/>
                </a:lnTo>
                <a:lnTo>
                  <a:pt x="3001" y="1693"/>
                </a:lnTo>
                <a:cubicBezTo>
                  <a:pt x="2751" y="1871"/>
                  <a:pt x="2501" y="2062"/>
                  <a:pt x="2275" y="2288"/>
                </a:cubicBezTo>
                <a:cubicBezTo>
                  <a:pt x="1405" y="3169"/>
                  <a:pt x="929" y="4312"/>
                  <a:pt x="929" y="5550"/>
                </a:cubicBezTo>
                <a:cubicBezTo>
                  <a:pt x="929" y="8098"/>
                  <a:pt x="3001" y="10182"/>
                  <a:pt x="5561" y="10182"/>
                </a:cubicBezTo>
                <a:cubicBezTo>
                  <a:pt x="6870" y="10182"/>
                  <a:pt x="8109" y="9622"/>
                  <a:pt x="8990" y="8658"/>
                </a:cubicBezTo>
                <a:lnTo>
                  <a:pt x="9311" y="8944"/>
                </a:lnTo>
                <a:cubicBezTo>
                  <a:pt x="9406" y="9015"/>
                  <a:pt x="9525" y="9063"/>
                  <a:pt x="9644" y="9063"/>
                </a:cubicBezTo>
                <a:lnTo>
                  <a:pt x="9704" y="9063"/>
                </a:lnTo>
                <a:cubicBezTo>
                  <a:pt x="9835" y="9051"/>
                  <a:pt x="9966" y="8967"/>
                  <a:pt x="10037" y="8872"/>
                </a:cubicBezTo>
                <a:cubicBezTo>
                  <a:pt x="10752" y="7896"/>
                  <a:pt x="11133" y="6765"/>
                  <a:pt x="11133" y="5562"/>
                </a:cubicBezTo>
                <a:cubicBezTo>
                  <a:pt x="11109" y="2610"/>
                  <a:pt x="8811" y="169"/>
                  <a:pt x="5870" y="2"/>
                </a:cubicBezTo>
                <a:cubicBezTo>
                  <a:pt x="5859" y="1"/>
                  <a:pt x="5848" y="1"/>
                  <a:pt x="5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737;p27"/>
          <p:cNvGrpSpPr/>
          <p:nvPr/>
        </p:nvGrpSpPr>
        <p:grpSpPr>
          <a:xfrm>
            <a:off x="4357686" y="1857370"/>
            <a:ext cx="350431" cy="339887"/>
            <a:chOff x="3270675" y="841800"/>
            <a:chExt cx="497700" cy="482725"/>
          </a:xfrm>
        </p:grpSpPr>
        <p:sp>
          <p:nvSpPr>
            <p:cNvPr id="63" name="Google Shape;738;p27"/>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 name="Google Shape;739;p27"/>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 name="Google Shape;740;p27"/>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 name="Google Shape;557;p24"/>
          <p:cNvGrpSpPr/>
          <p:nvPr/>
        </p:nvGrpSpPr>
        <p:grpSpPr>
          <a:xfrm>
            <a:off x="5072066" y="2643188"/>
            <a:ext cx="357190" cy="357190"/>
            <a:chOff x="4456875" y="1435075"/>
            <a:chExt cx="481825" cy="481825"/>
          </a:xfrm>
        </p:grpSpPr>
        <p:sp>
          <p:nvSpPr>
            <p:cNvPr id="73" name="Google Shape;558;p24"/>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4" name="Google Shape;559;p24"/>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 name="Google Shape;560;p24"/>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6" name="Google Shape;561;p24"/>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7" name="Google Shape;562;p24"/>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8" name="Google Shape;563;p24"/>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9" name="Google Shape;564;p24"/>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 name="Google Shape;565;p24"/>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 name="Google Shape;566;p24"/>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 name="Google Shape;567;p24"/>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3" name="Google Shape;568;p24"/>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4" name="Google Shape;569;p24"/>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5" name="Google Shape;570;p24"/>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6" name="Google Shape;571;p24"/>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 name="Google Shape;572;p24"/>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8" name="Google Shape;573;p24"/>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9" name="Google Shape;574;p24"/>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0" name="Google Shape;575;p24"/>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1" name="Google Shape;576;p24"/>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 name="Google Shape;141;p16"/>
          <p:cNvGrpSpPr/>
          <p:nvPr/>
        </p:nvGrpSpPr>
        <p:grpSpPr>
          <a:xfrm>
            <a:off x="2857488" y="1643056"/>
            <a:ext cx="539319" cy="538313"/>
            <a:chOff x="1421638" y="4125629"/>
            <a:chExt cx="374709" cy="374010"/>
          </a:xfrm>
        </p:grpSpPr>
        <p:sp>
          <p:nvSpPr>
            <p:cNvPr id="93" name="Google Shape;142;p16"/>
            <p:cNvSpPr/>
            <p:nvPr/>
          </p:nvSpPr>
          <p:spPr>
            <a:xfrm>
              <a:off x="1421638" y="4265954"/>
              <a:ext cx="374709" cy="233685"/>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3;p16"/>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Номер слайда 1"/>
          <p:cNvSpPr>
            <a:spLocks noGrp="1"/>
          </p:cNvSpPr>
          <p:nvPr>
            <p:ph type="sldNum" sz="quarter" idx="12"/>
          </p:nvPr>
        </p:nvSpPr>
        <p:spPr>
          <a:xfrm>
            <a:off x="7595418" y="4677984"/>
            <a:ext cx="1279663" cy="273844"/>
          </a:xfrm>
        </p:spPr>
        <p:txBody>
          <a:bodyPr/>
          <a:lstStyle/>
          <a:p>
            <a:pPr>
              <a:defRPr/>
            </a:pPr>
            <a:r>
              <a:rPr lang="ru-RU" sz="1000" dirty="0" smtClean="0">
                <a:solidFill>
                  <a:schemeClr val="tx1"/>
                </a:solidFill>
              </a:rPr>
              <a:t>9</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TotalTime>
  <Words>1518</Words>
  <Application>Microsoft Office PowerPoint</Application>
  <PresentationFormat>Экран (16:9)</PresentationFormat>
  <Paragraphs>400</Paragraphs>
  <Slides>16</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Городская</vt:lpstr>
      <vt:lpstr> БЮДЖЕТ для ГРАЖДАН                         на основании решения земского собрания Валуйчанского сельского поселения муниципального района «Красногвардейский район» Белгородской области от 28 декабря 2023 года № 5 «О бюджете Валуйчанского сельского поселения на 2024 год и плановый период 2025-2026 годов»</vt:lpstr>
      <vt:lpstr>Основные понятия и термины по бюджету</vt:lpstr>
      <vt:lpstr>            Основные понятия и термины по бюджету</vt:lpstr>
      <vt:lpstr>Основные понятия и термины по бюджету</vt:lpstr>
      <vt:lpstr>Основные понятия и термины по бюджету</vt:lpstr>
      <vt:lpstr>Основные понятия и термины по бюджету</vt:lpstr>
      <vt:lpstr>Основные понятия и термины по бюджету</vt:lpstr>
      <vt:lpstr>             Основные понятия и термины по бюджету</vt:lpstr>
      <vt:lpstr>Какие бывают бюджеты</vt:lpstr>
      <vt:lpstr>Презентация PowerPoint</vt:lpstr>
      <vt:lpstr>Презентация PowerPoint</vt:lpstr>
      <vt:lpstr>Презентация PowerPoint</vt:lpstr>
      <vt:lpstr>Основные параметры бюджета на 2024-2026 годы</vt:lpstr>
      <vt:lpstr> Динамика и удельный вес налоговых и неналоговых доходов  бюджета Валуйчанского сельского поселения в 2024 – 2026 гг.</vt:lpstr>
      <vt:lpstr>  Структура собственных налоговых и неналоговых доходов бюджета Валуйчанского сельского поселения по прогнозу на 2024 год</vt:lpstr>
      <vt:lpstr>Удельный вес расходов бюджета Валуйчанского сельского поселения  на 2024-2026 годы в разрезе отраслей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Infographics</dc:title>
  <dc:creator>RFO_2022_119</dc:creator>
  <cp:lastModifiedBy>sstu</cp:lastModifiedBy>
  <cp:revision>103</cp:revision>
  <dcterms:modified xsi:type="dcterms:W3CDTF">2024-03-05T08:09:55Z</dcterms:modified>
</cp:coreProperties>
</file>